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86722" autoAdjust="0"/>
  </p:normalViewPr>
  <p:slideViewPr>
    <p:cSldViewPr snapToGrid="0">
      <p:cViewPr varScale="1">
        <p:scale>
          <a:sx n="98" d="100"/>
          <a:sy n="98" d="100"/>
        </p:scale>
        <p:origin x="9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6"/>
    </p:cViewPr>
  </p:sorterViewPr>
  <p:gridSpacing cx="72008" cy="72008"/>
</p:viewPr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 dirty="0" err="1"/>
              <a:t>Men</a:t>
            </a:r>
            <a:r>
              <a:rPr lang="fi-FI" sz="1800" dirty="0"/>
              <a:t> and </a:t>
            </a:r>
            <a:r>
              <a:rPr lang="fi-FI" sz="1800" dirty="0" err="1"/>
              <a:t>women</a:t>
            </a:r>
            <a:endParaRPr lang="fi-FI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D8-452D-8C50-98871BEC67C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D8-452D-8C50-98871BEC67C6}"/>
              </c:ext>
            </c:extLst>
          </c:dPt>
          <c:cat>
            <c:strRef>
              <c:f>Taul1!$A$1:$A$2</c:f>
              <c:strCache>
                <c:ptCount val="2"/>
                <c:pt idx="0">
                  <c:v>Miehiä</c:v>
                </c:pt>
                <c:pt idx="1">
                  <c:v>Naisia</c:v>
                </c:pt>
              </c:strCache>
            </c:strRef>
          </c:cat>
          <c:val>
            <c:numRef>
              <c:f>Taul1!$B$1:$B$2</c:f>
              <c:numCache>
                <c:formatCode>General</c:formatCode>
                <c:ptCount val="2"/>
                <c:pt idx="0">
                  <c:v>19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D8-452D-8C50-98871BEC6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Level</a:t>
            </a:r>
            <a:r>
              <a:rPr lang="en-US" sz="1800" baseline="0" dirty="0"/>
              <a:t> of education 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AD-49A3-AEBE-A05D5B9DAAC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AD-49A3-AEBE-A05D5B9DAACD}"/>
              </c:ext>
            </c:extLst>
          </c:dPt>
          <c:cat>
            <c:strRef>
              <c:f>Taul1!$A$6:$A$7</c:f>
              <c:strCache>
                <c:ptCount val="2"/>
                <c:pt idx="0">
                  <c:v>Ylempi korkeakoulututkinto</c:v>
                </c:pt>
                <c:pt idx="1">
                  <c:v>Muu</c:v>
                </c:pt>
              </c:strCache>
            </c:strRef>
          </c:cat>
          <c:val>
            <c:numRef>
              <c:f>Taul1!$B$6:$B$7</c:f>
              <c:numCache>
                <c:formatCode>General</c:formatCode>
                <c:ptCount val="2"/>
                <c:pt idx="0">
                  <c:v>12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AD-49A3-AEBE-A05D5B9DA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Age structure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FC-457F-A937-7C87E98E439D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FC-457F-A937-7C87E98E439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FC-457F-A937-7C87E98E439D}"/>
              </c:ext>
            </c:extLst>
          </c:dPt>
          <c:cat>
            <c:strRef>
              <c:f>Taul1!$A$9:$A$11</c:f>
              <c:strCache>
                <c:ptCount val="3"/>
                <c:pt idx="0">
                  <c:v>18-24</c:v>
                </c:pt>
                <c:pt idx="1">
                  <c:v>25-65</c:v>
                </c:pt>
                <c:pt idx="2">
                  <c:v>yli 65</c:v>
                </c:pt>
              </c:strCache>
            </c:strRef>
          </c:cat>
          <c:val>
            <c:numRef>
              <c:f>Taul1!$B$9:$B$11</c:f>
              <c:numCache>
                <c:formatCode>0</c:formatCode>
                <c:ptCount val="3"/>
                <c:pt idx="0">
                  <c:v>5</c:v>
                </c:pt>
                <c:pt idx="1">
                  <c:v>22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FC-457F-A937-7C87E98E4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 dirty="0" err="1"/>
              <a:t>Predominant</a:t>
            </a:r>
            <a:r>
              <a:rPr lang="fi-FI" sz="1800" dirty="0"/>
              <a:t> </a:t>
            </a:r>
            <a:r>
              <a:rPr lang="fi-FI" sz="1800" dirty="0" err="1"/>
              <a:t>mode</a:t>
            </a:r>
            <a:r>
              <a:rPr lang="fi-FI" sz="1800" dirty="0"/>
              <a:t> </a:t>
            </a:r>
          </a:p>
          <a:p>
            <a:pPr>
              <a:defRPr/>
            </a:pPr>
            <a:r>
              <a:rPr lang="fi-FI" sz="1800" dirty="0"/>
              <a:t>of transport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05-49AE-BD6C-12DE5A862397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05-49AE-BD6C-12DE5A862397}"/>
              </c:ext>
            </c:extLst>
          </c:dPt>
          <c:cat>
            <c:strRef>
              <c:f>Taul1!$A$13:$A$14</c:f>
              <c:strCache>
                <c:ptCount val="2"/>
                <c:pt idx="0">
                  <c:v>Auto</c:v>
                </c:pt>
                <c:pt idx="1">
                  <c:v>Joku muu</c:v>
                </c:pt>
              </c:strCache>
            </c:strRef>
          </c:cat>
          <c:val>
            <c:numRef>
              <c:f>Taul1!$B$13:$B$14</c:f>
              <c:numCache>
                <c:formatCode>0</c:formatCode>
                <c:ptCount val="2"/>
                <c:pt idx="0">
                  <c:v>14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05-49AE-BD6C-12DE5A862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Asuinpaikka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 dirty="0" err="1"/>
              <a:t>Residence</a:t>
            </a:r>
            <a:endParaRPr lang="fi-FI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E6-4C8B-9101-FF9D899811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E6-4C8B-9101-FF9D899811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E6-4C8B-9101-FF9D899811DE}"/>
              </c:ext>
            </c:extLst>
          </c:dPt>
          <c:cat>
            <c:strRef>
              <c:f>Taul1!$M$21:$M$23</c:f>
              <c:strCache>
                <c:ptCount val="3"/>
                <c:pt idx="0">
                  <c:v>Keski-Uusimaa</c:v>
                </c:pt>
                <c:pt idx="1">
                  <c:v>Pk-seutu</c:v>
                </c:pt>
                <c:pt idx="2">
                  <c:v>Itä- ja Länsi-Uusimaa</c:v>
                </c:pt>
              </c:strCache>
            </c:strRef>
          </c:cat>
          <c:val>
            <c:numRef>
              <c:f>Taul1!$N$21:$N$23</c:f>
              <c:numCache>
                <c:formatCode>General</c:formatCode>
                <c:ptCount val="3"/>
                <c:pt idx="0" formatCode="0">
                  <c:v>10</c:v>
                </c:pt>
                <c:pt idx="1">
                  <c:v>13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E6-4C8B-9101-FF9D89981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 baseline="0" dirty="0"/>
              <a:t>Finland (</a:t>
            </a:r>
            <a:r>
              <a:rPr lang="fi-FI" sz="1800" baseline="0" dirty="0" err="1"/>
              <a:t>Climate</a:t>
            </a:r>
            <a:r>
              <a:rPr lang="fi-FI" sz="1800" baseline="0" dirty="0"/>
              <a:t> </a:t>
            </a:r>
            <a:r>
              <a:rPr lang="fi-FI" sz="1800" baseline="0" dirty="0" err="1"/>
              <a:t>barometer</a:t>
            </a:r>
            <a:r>
              <a:rPr lang="fi-FI" sz="1800" baseline="0" dirty="0"/>
              <a:t> 2019)</a:t>
            </a:r>
            <a:endParaRPr lang="fi-FI" sz="1800" dirty="0"/>
          </a:p>
        </c:rich>
      </c:tx>
      <c:layout>
        <c:manualLayout>
          <c:xMode val="edge"/>
          <c:yMode val="edge"/>
          <c:x val="0.2185968419531582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F842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D7-4459-884E-26929A9535BD}"/>
              </c:ext>
            </c:extLst>
          </c:dPt>
          <c:dPt>
            <c:idx val="1"/>
            <c:bubble3D val="0"/>
            <c:spPr>
              <a:solidFill>
                <a:srgbClr val="CF842A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D7-4459-884E-26929A9535BD}"/>
              </c:ext>
            </c:extLst>
          </c:dPt>
          <c:dPt>
            <c:idx val="2"/>
            <c:bubble3D val="0"/>
            <c:spPr>
              <a:solidFill>
                <a:srgbClr val="33A065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1D7-4459-884E-26929A9535BD}"/>
              </c:ext>
            </c:extLst>
          </c:dPt>
          <c:dPt>
            <c:idx val="3"/>
            <c:bubble3D val="0"/>
            <c:spPr>
              <a:solidFill>
                <a:srgbClr val="33A065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1D7-4459-884E-26929A9535BD}"/>
              </c:ext>
            </c:extLst>
          </c:dPt>
          <c:dPt>
            <c:idx val="4"/>
            <c:bubble3D val="0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1D7-4459-884E-26929A9535BD}"/>
              </c:ext>
            </c:extLst>
          </c:dPt>
          <c:cat>
            <c:strRef>
              <c:f>Taul1!$A$18:$A$22</c:f>
              <c:strCache>
                <c:ptCount val="5"/>
                <c:pt idx="0">
                  <c:v>Täysin eri mieltä</c:v>
                </c:pt>
                <c:pt idx="1">
                  <c:v>Jokseenkin eri mieltä</c:v>
                </c:pt>
                <c:pt idx="2">
                  <c:v>Jokseenkin samaa mieltä</c:v>
                </c:pt>
                <c:pt idx="3">
                  <c:v>Täysin samaa mieltä</c:v>
                </c:pt>
                <c:pt idx="4">
                  <c:v>En osaa sanoa</c:v>
                </c:pt>
              </c:strCache>
            </c:strRef>
          </c:cat>
          <c:val>
            <c:numRef>
              <c:f>Taul1!$B$18:$B$22</c:f>
              <c:numCache>
                <c:formatCode>General</c:formatCode>
                <c:ptCount val="5"/>
                <c:pt idx="0">
                  <c:v>10</c:v>
                </c:pt>
                <c:pt idx="1">
                  <c:v>25</c:v>
                </c:pt>
                <c:pt idx="2">
                  <c:v>38</c:v>
                </c:pt>
                <c:pt idx="3">
                  <c:v>18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1D7-4459-884E-26929A953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 dirty="0"/>
              <a:t>The CJ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F842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C1-456A-AB53-ED1AC40780AB}"/>
              </c:ext>
            </c:extLst>
          </c:dPt>
          <c:dPt>
            <c:idx val="1"/>
            <c:bubble3D val="0"/>
            <c:spPr>
              <a:solidFill>
                <a:srgbClr val="CF842A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C1-456A-AB53-ED1AC40780AB}"/>
              </c:ext>
            </c:extLst>
          </c:dPt>
          <c:dPt>
            <c:idx val="2"/>
            <c:bubble3D val="0"/>
            <c:spPr>
              <a:solidFill>
                <a:srgbClr val="33A065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C1-456A-AB53-ED1AC40780AB}"/>
              </c:ext>
            </c:extLst>
          </c:dPt>
          <c:dPt>
            <c:idx val="3"/>
            <c:bubble3D val="0"/>
            <c:spPr>
              <a:solidFill>
                <a:srgbClr val="33A065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BC1-456A-AB53-ED1AC40780A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BC1-456A-AB53-ED1AC40780AB}"/>
              </c:ext>
            </c:extLst>
          </c:dPt>
          <c:cat>
            <c:strRef>
              <c:f>Taul1!$A$25:$A$29</c:f>
              <c:strCache>
                <c:ptCount val="5"/>
                <c:pt idx="0">
                  <c:v>Täysin eri mieltä</c:v>
                </c:pt>
                <c:pt idx="1">
                  <c:v>Jokseenkin eri mieltä</c:v>
                </c:pt>
                <c:pt idx="2">
                  <c:v>Jokseenkin samaa mieltä</c:v>
                </c:pt>
                <c:pt idx="3">
                  <c:v>Täysin samaa mieltä</c:v>
                </c:pt>
                <c:pt idx="4">
                  <c:v>En osaa sanoa</c:v>
                </c:pt>
              </c:strCache>
            </c:strRef>
          </c:cat>
          <c:val>
            <c:numRef>
              <c:f>Taul1!$B$25:$B$29</c:f>
              <c:numCache>
                <c:formatCode>General</c:formatCode>
                <c:ptCount val="5"/>
                <c:pt idx="0">
                  <c:v>3</c:v>
                </c:pt>
                <c:pt idx="1">
                  <c:v>8</c:v>
                </c:pt>
                <c:pt idx="2">
                  <c:v>15</c:v>
                </c:pt>
                <c:pt idx="3">
                  <c:v>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BC1-456A-AB53-ED1AC4078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theme/theme2.xml><?xml version="1.0" encoding="utf-8"?>
<a:theme xmlns:a="http://schemas.openxmlformats.org/drawingml/2006/main" name="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pohja.pptx" id="{3D03E633-EEC3-4729-9E50-43DFE84EA4F4}" vid="{E420A538-482C-4D2C-9DBB-4F028081D72D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20259</TotalTime>
  <Words>745</Words>
  <Application>Microsoft Office PowerPoint</Application>
  <PresentationFormat>Widescreen</PresentationFormat>
  <Paragraphs>142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Courier New</vt:lpstr>
      <vt:lpstr>Futura Bk BT</vt:lpstr>
      <vt:lpstr>Open Sans</vt:lpstr>
      <vt:lpstr>Tahoma</vt:lpstr>
      <vt:lpstr>Wingdings</vt:lpstr>
      <vt:lpstr>Teema1</vt:lpstr>
      <vt:lpstr>YM - sisältösivut</vt:lpstr>
      <vt:lpstr>Citizens’ jury on carbon neutral  transport in  Uusimaa region </vt:lpstr>
      <vt:lpstr>The decision-making context</vt:lpstr>
      <vt:lpstr>Recruiting </vt:lpstr>
      <vt:lpstr>PowerPoint Presentation</vt:lpstr>
      <vt:lpstr>Attitude variable</vt:lpstr>
      <vt:lpstr>The jury process</vt:lpstr>
      <vt:lpstr>The recommendations, examples</vt:lpstr>
      <vt:lpstr>Did deliberation increase environmental awareness? </vt:lpstr>
      <vt:lpstr>Did deliberation increase environmental awareness?</vt:lpstr>
      <vt:lpstr>Some feedback from the jurors</vt:lpstr>
      <vt:lpstr>Conclusions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Saarikoski Heli</dc:creator>
  <cp:lastModifiedBy>Saarikoski Heli</cp:lastModifiedBy>
  <cp:revision>125</cp:revision>
  <dcterms:created xsi:type="dcterms:W3CDTF">2022-04-27T05:46:35Z</dcterms:created>
  <dcterms:modified xsi:type="dcterms:W3CDTF">2023-12-13T13:21:52Z</dcterms:modified>
</cp:coreProperties>
</file>