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4" r:id="rId2"/>
    <p:sldId id="521" r:id="rId3"/>
    <p:sldId id="312" r:id="rId4"/>
    <p:sldId id="295" r:id="rId5"/>
    <p:sldId id="296" r:id="rId6"/>
    <p:sldId id="265" r:id="rId7"/>
    <p:sldId id="530" r:id="rId8"/>
    <p:sldId id="458" r:id="rId9"/>
    <p:sldId id="518" r:id="rId10"/>
    <p:sldId id="302" r:id="rId11"/>
    <p:sldId id="318" r:id="rId12"/>
    <p:sldId id="519" r:id="rId13"/>
    <p:sldId id="522" r:id="rId14"/>
    <p:sldId id="524" r:id="rId15"/>
    <p:sldId id="288" r:id="rId16"/>
    <p:sldId id="307" r:id="rId17"/>
  </p:sldIdLst>
  <p:sldSz cx="12192000" cy="6858000"/>
  <p:notesSz cx="68119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10" autoAdjust="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 Koch" userId="2d7b9366-01d7-4d5a-b68e-bb0b97f00d41" providerId="ADAL" clId="{A4850309-C2A3-4543-A65D-BB8C3B7DC564}"/>
    <pc:docChg chg="modSld">
      <pc:chgData name="Max Koch" userId="2d7b9366-01d7-4d5a-b68e-bb0b97f00d41" providerId="ADAL" clId="{A4850309-C2A3-4543-A65D-BB8C3B7DC564}" dt="2024-05-15T05:58:42.414" v="66" actId="20577"/>
      <pc:docMkLst>
        <pc:docMk/>
      </pc:docMkLst>
      <pc:sldChg chg="modSp mod">
        <pc:chgData name="Max Koch" userId="2d7b9366-01d7-4d5a-b68e-bb0b97f00d41" providerId="ADAL" clId="{A4850309-C2A3-4543-A65D-BB8C3B7DC564}" dt="2024-05-15T05:54:46.729" v="12" actId="20577"/>
        <pc:sldMkLst>
          <pc:docMk/>
          <pc:sldMk cId="4131435440" sldId="458"/>
        </pc:sldMkLst>
        <pc:spChg chg="mod">
          <ac:chgData name="Max Koch" userId="2d7b9366-01d7-4d5a-b68e-bb0b97f00d41" providerId="ADAL" clId="{A4850309-C2A3-4543-A65D-BB8C3B7DC564}" dt="2024-05-15T05:54:46.729" v="12" actId="20577"/>
          <ac:spMkLst>
            <pc:docMk/>
            <pc:sldMk cId="4131435440" sldId="458"/>
            <ac:spMk id="5122" creationId="{00000000-0000-0000-0000-000000000000}"/>
          </ac:spMkLst>
        </pc:spChg>
      </pc:sldChg>
      <pc:sldChg chg="modSp mod">
        <pc:chgData name="Max Koch" userId="2d7b9366-01d7-4d5a-b68e-bb0b97f00d41" providerId="ADAL" clId="{A4850309-C2A3-4543-A65D-BB8C3B7DC564}" dt="2024-05-15T05:56:31.375" v="65" actId="255"/>
        <pc:sldMkLst>
          <pc:docMk/>
          <pc:sldMk cId="1928880974" sldId="518"/>
        </pc:sldMkLst>
        <pc:spChg chg="mod">
          <ac:chgData name="Max Koch" userId="2d7b9366-01d7-4d5a-b68e-bb0b97f00d41" providerId="ADAL" clId="{A4850309-C2A3-4543-A65D-BB8C3B7DC564}" dt="2024-05-15T05:56:31.375" v="65" actId="255"/>
          <ac:spMkLst>
            <pc:docMk/>
            <pc:sldMk cId="1928880974" sldId="518"/>
            <ac:spMk id="2" creationId="{F5326000-6DEB-72F9-7BCD-FB73F4E6AA71}"/>
          </ac:spMkLst>
        </pc:spChg>
        <pc:spChg chg="mod">
          <ac:chgData name="Max Koch" userId="2d7b9366-01d7-4d5a-b68e-bb0b97f00d41" providerId="ADAL" clId="{A4850309-C2A3-4543-A65D-BB8C3B7DC564}" dt="2024-05-15T05:55:16.510" v="31" actId="20577"/>
          <ac:spMkLst>
            <pc:docMk/>
            <pc:sldMk cId="1928880974" sldId="518"/>
            <ac:spMk id="6146" creationId="{00000000-0000-0000-0000-000000000000}"/>
          </ac:spMkLst>
        </pc:spChg>
        <pc:graphicFrameChg chg="modGraphic">
          <ac:chgData name="Max Koch" userId="2d7b9366-01d7-4d5a-b68e-bb0b97f00d41" providerId="ADAL" clId="{A4850309-C2A3-4543-A65D-BB8C3B7DC564}" dt="2024-05-15T05:55:53.532" v="61" actId="255"/>
          <ac:graphicFrameMkLst>
            <pc:docMk/>
            <pc:sldMk cId="1928880974" sldId="518"/>
            <ac:graphicFrameMk id="5" creationId="{00000000-0000-0000-0000-000000000000}"/>
          </ac:graphicFrameMkLst>
        </pc:graphicFrameChg>
      </pc:sldChg>
      <pc:sldChg chg="modSp mod">
        <pc:chgData name="Max Koch" userId="2d7b9366-01d7-4d5a-b68e-bb0b97f00d41" providerId="ADAL" clId="{A4850309-C2A3-4543-A65D-BB8C3B7DC564}" dt="2024-05-15T05:58:42.414" v="66" actId="20577"/>
        <pc:sldMkLst>
          <pc:docMk/>
          <pc:sldMk cId="1044715092" sldId="530"/>
        </pc:sldMkLst>
        <pc:spChg chg="mod">
          <ac:chgData name="Max Koch" userId="2d7b9366-01d7-4d5a-b68e-bb0b97f00d41" providerId="ADAL" clId="{A4850309-C2A3-4543-A65D-BB8C3B7DC564}" dt="2024-05-15T05:58:42.414" v="66" actId="20577"/>
          <ac:spMkLst>
            <pc:docMk/>
            <pc:sldMk cId="1044715092" sldId="530"/>
            <ac:spMk id="3" creationId="{F9E309E5-4FEC-C054-3BC4-922385E5A5CA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A32AAF-D1E1-4AD7-8A63-3529F02E1CE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D261D4-5E0C-4944-B014-6978E34522C5}">
      <dgm:prSet/>
      <dgm:spPr/>
      <dgm:t>
        <a:bodyPr/>
        <a:lstStyle/>
        <a:p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Economy 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as 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bio-physical 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process (use value rather than exchange value): reduce matter and energy throughput </a:t>
          </a:r>
          <a:r>
            <a:rPr lang="en-GB" dirty="0">
              <a:latin typeface="Times New Roman" panose="02020603050405020304" pitchFamily="18" charset="0"/>
              <a:cs typeface="Times New Roman" panose="02020603050405020304" pitchFamily="18" charset="0"/>
            </a:rPr>
            <a:t>and scale of economy via voluntary changes in production and consumption patterns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7CF4CD-7E47-4941-BFAC-B3A6EB62077C}" type="parTrans" cxnId="{C1914A81-42A7-4378-8AEF-9FC7AE61230B}">
      <dgm:prSet/>
      <dgm:spPr/>
      <dgm:t>
        <a:bodyPr/>
        <a:lstStyle/>
        <a:p>
          <a:endParaRPr lang="en-US"/>
        </a:p>
      </dgm:t>
    </dgm:pt>
    <dgm:pt modelId="{CC772376-EA18-4F57-A428-158568634511}" type="sibTrans" cxnId="{C1914A81-42A7-4378-8AEF-9FC7AE61230B}">
      <dgm:prSet/>
      <dgm:spPr/>
      <dgm:t>
        <a:bodyPr/>
        <a:lstStyle/>
        <a:p>
          <a:endParaRPr lang="en-US"/>
        </a:p>
      </dgm:t>
    </dgm:pt>
    <dgm:pt modelId="{9F7931F5-5FBF-45FF-8B47-516B0E334D8A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Rightsizing to be </a:t>
          </a:r>
          <a:r>
            <a:rPr lang="en-GB" b="1" dirty="0">
              <a:latin typeface="Times New Roman" panose="02020603050405020304" pitchFamily="18" charset="0"/>
              <a:cs typeface="Times New Roman" panose="02020603050405020304" pitchFamily="18" charset="0"/>
            </a:rPr>
            <a:t>democratically deliberated 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without undermining critical levels of wellbeing</a:t>
          </a:r>
        </a:p>
      </dgm:t>
    </dgm:pt>
    <dgm:pt modelId="{2D465971-189C-43B2-A8F2-BA72EE61B1C0}" type="parTrans" cxnId="{3650C67D-9E56-4494-BF9E-62748C0616E8}">
      <dgm:prSet/>
      <dgm:spPr/>
      <dgm:t>
        <a:bodyPr/>
        <a:lstStyle/>
        <a:p>
          <a:endParaRPr lang="en-US"/>
        </a:p>
      </dgm:t>
    </dgm:pt>
    <dgm:pt modelId="{FE58F8AE-9A83-4E32-818C-602601BDBAAD}" type="sibTrans" cxnId="{3650C67D-9E56-4494-BF9E-62748C0616E8}">
      <dgm:prSet/>
      <dgm:spPr/>
      <dgm:t>
        <a:bodyPr/>
        <a:lstStyle/>
        <a:p>
          <a:endParaRPr lang="en-US"/>
        </a:p>
      </dgm:t>
    </dgm:pt>
    <dgm:pt modelId="{BC6FC2ED-5151-4DB6-86A4-3A57A6AA79F1}">
      <dgm:prSet/>
      <dgm:spPr/>
      <dgm:t>
        <a:bodyPr/>
        <a:lstStyle/>
        <a:p>
          <a:r>
            <a:rPr lang="de-DE" dirty="0">
              <a:latin typeface="Times New Roman" panose="02020603050405020304" pitchFamily="18" charset="0"/>
              <a:cs typeface="Times New Roman" panose="02020603050405020304" pitchFamily="18" charset="0"/>
            </a:rPr>
            <a:t>Start in </a:t>
          </a:r>
          <a:r>
            <a:rPr lang="de-DE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de-D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de-DE" dirty="0" err="1">
              <a:latin typeface="Times New Roman" panose="02020603050405020304" pitchFamily="18" charset="0"/>
              <a:cs typeface="Times New Roman" panose="02020603050405020304" pitchFamily="18" charset="0"/>
            </a:rPr>
            <a:t>rich</a:t>
          </a:r>
          <a:r>
            <a:rPr lang="de-DE" dirty="0">
              <a:latin typeface="Times New Roman" panose="02020603050405020304" pitchFamily="18" charset="0"/>
              <a:cs typeface="Times New Roman" panose="02020603050405020304" pitchFamily="18" charset="0"/>
            </a:rPr>
            <a:t> countries </a:t>
          </a:r>
          <a:r>
            <a:rPr lang="de-DE" dirty="0" err="1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de-D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de-DE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de-D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de-DE" b="1" dirty="0">
              <a:latin typeface="Times New Roman" panose="02020603050405020304" pitchFamily="18" charset="0"/>
              <a:cs typeface="Times New Roman" panose="02020603050405020304" pitchFamily="18" charset="0"/>
            </a:rPr>
            <a:t>Global North </a:t>
          </a:r>
          <a:r>
            <a:rPr lang="de-DE" dirty="0" err="1">
              <a:latin typeface="Times New Roman" panose="02020603050405020304" pitchFamily="18" charset="0"/>
              <a:cs typeface="Times New Roman" panose="02020603050405020304" pitchFamily="18" charset="0"/>
            </a:rPr>
            <a:t>asap</a:t>
          </a:r>
          <a:r>
            <a:rPr lang="de-D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de-DE" dirty="0" err="1">
              <a:latin typeface="Times New Roman" panose="02020603050405020304" pitchFamily="18" charset="0"/>
              <a:cs typeface="Times New Roman" panose="02020603050405020304" pitchFamily="18" charset="0"/>
            </a:rPr>
            <a:t>to</a:t>
          </a:r>
          <a:r>
            <a:rPr lang="de-D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de-DE" dirty="0" err="1">
              <a:latin typeface="Times New Roman" panose="02020603050405020304" pitchFamily="18" charset="0"/>
              <a:cs typeface="Times New Roman" panose="02020603050405020304" pitchFamily="18" charset="0"/>
            </a:rPr>
            <a:t>allow</a:t>
          </a:r>
          <a:r>
            <a:rPr lang="de-D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de-DE" dirty="0" err="1">
              <a:latin typeface="Times New Roman" panose="02020603050405020304" pitchFamily="18" charset="0"/>
              <a:cs typeface="Times New Roman" panose="02020603050405020304" pitchFamily="18" charset="0"/>
            </a:rPr>
            <a:t>for</a:t>
          </a:r>
          <a:r>
            <a:rPr lang="de-D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de-DE" dirty="0" err="1">
              <a:latin typeface="Times New Roman" panose="02020603050405020304" pitchFamily="18" charset="0"/>
              <a:cs typeface="Times New Roman" panose="02020603050405020304" pitchFamily="18" charset="0"/>
            </a:rPr>
            <a:t>space</a:t>
          </a:r>
          <a:r>
            <a:rPr lang="de-D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de-DE" dirty="0" err="1">
              <a:latin typeface="Times New Roman" panose="02020603050405020304" pitchFamily="18" charset="0"/>
              <a:cs typeface="Times New Roman" panose="02020603050405020304" pitchFamily="18" charset="0"/>
            </a:rPr>
            <a:t>for</a:t>
          </a:r>
          <a:r>
            <a:rPr lang="de-D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de-DE" dirty="0" err="1">
              <a:latin typeface="Times New Roman" panose="02020603050405020304" pitchFamily="18" charset="0"/>
              <a:cs typeface="Times New Roman" panose="02020603050405020304" pitchFamily="18" charset="0"/>
            </a:rPr>
            <a:t>development</a:t>
          </a:r>
          <a:r>
            <a:rPr lang="de-DE" dirty="0">
              <a:latin typeface="Times New Roman" panose="02020603050405020304" pitchFamily="18" charset="0"/>
              <a:cs typeface="Times New Roman" panose="02020603050405020304" pitchFamily="18" charset="0"/>
            </a:rPr>
            <a:t> in </a:t>
          </a:r>
          <a:r>
            <a:rPr lang="de-DE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de-DE" dirty="0">
              <a:latin typeface="Times New Roman" panose="02020603050405020304" pitchFamily="18" charset="0"/>
              <a:cs typeface="Times New Roman" panose="02020603050405020304" pitchFamily="18" charset="0"/>
            </a:rPr>
            <a:t> G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lobal South</a:t>
          </a:r>
        </a:p>
      </dgm:t>
    </dgm:pt>
    <dgm:pt modelId="{8A32C15A-2573-4D51-8CE9-0AF4B9BB3C7D}" type="parTrans" cxnId="{98AB4E38-9A1A-4B15-8696-6EE5D686B3B8}">
      <dgm:prSet/>
      <dgm:spPr/>
      <dgm:t>
        <a:bodyPr/>
        <a:lstStyle/>
        <a:p>
          <a:endParaRPr lang="en-US"/>
        </a:p>
      </dgm:t>
    </dgm:pt>
    <dgm:pt modelId="{465EB2F6-994A-44FE-AD01-932300374009}" type="sibTrans" cxnId="{98AB4E38-9A1A-4B15-8696-6EE5D686B3B8}">
      <dgm:prSet/>
      <dgm:spPr/>
      <dgm:t>
        <a:bodyPr/>
        <a:lstStyle/>
        <a:p>
          <a:endParaRPr lang="en-US"/>
        </a:p>
      </dgm:t>
    </dgm:pt>
    <dgm:pt modelId="{A0B905E1-4B00-46EE-8BB9-34A06113CFC4}" type="pres">
      <dgm:prSet presAssocID="{82A32AAF-D1E1-4AD7-8A63-3529F02E1CEC}" presName="linear" presStyleCnt="0">
        <dgm:presLayoutVars>
          <dgm:animLvl val="lvl"/>
          <dgm:resizeHandles val="exact"/>
        </dgm:presLayoutVars>
      </dgm:prSet>
      <dgm:spPr/>
    </dgm:pt>
    <dgm:pt modelId="{84BA294E-2ADB-4A6D-A3E9-8E509487C3FB}" type="pres">
      <dgm:prSet presAssocID="{FFD261D4-5E0C-4944-B014-6978E34522C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E4475D7-95D9-4CA2-B0BB-362F46E05C8F}" type="pres">
      <dgm:prSet presAssocID="{CC772376-EA18-4F57-A428-158568634511}" presName="spacer" presStyleCnt="0"/>
      <dgm:spPr/>
    </dgm:pt>
    <dgm:pt modelId="{602D0A49-D6FD-4661-B38D-19405B9657C5}" type="pres">
      <dgm:prSet presAssocID="{9F7931F5-5FBF-45FF-8B47-516B0E334D8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5FE11FA-584F-4176-B4BB-23C4352746D6}" type="pres">
      <dgm:prSet presAssocID="{FE58F8AE-9A83-4E32-818C-602601BDBAAD}" presName="spacer" presStyleCnt="0"/>
      <dgm:spPr/>
    </dgm:pt>
    <dgm:pt modelId="{BCDD186A-D138-47E3-8897-F08B57B2BE9C}" type="pres">
      <dgm:prSet presAssocID="{BC6FC2ED-5151-4DB6-86A4-3A57A6AA79F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8AB4E38-9A1A-4B15-8696-6EE5D686B3B8}" srcId="{82A32AAF-D1E1-4AD7-8A63-3529F02E1CEC}" destId="{BC6FC2ED-5151-4DB6-86A4-3A57A6AA79F1}" srcOrd="2" destOrd="0" parTransId="{8A32C15A-2573-4D51-8CE9-0AF4B9BB3C7D}" sibTransId="{465EB2F6-994A-44FE-AD01-932300374009}"/>
    <dgm:cxn modelId="{49E55866-6076-4191-A0DE-839460482A08}" type="presOf" srcId="{BC6FC2ED-5151-4DB6-86A4-3A57A6AA79F1}" destId="{BCDD186A-D138-47E3-8897-F08B57B2BE9C}" srcOrd="0" destOrd="0" presId="urn:microsoft.com/office/officeart/2005/8/layout/vList2"/>
    <dgm:cxn modelId="{CADAE747-1FE2-4C03-8D6E-8EDE271790C0}" type="presOf" srcId="{FFD261D4-5E0C-4944-B014-6978E34522C5}" destId="{84BA294E-2ADB-4A6D-A3E9-8E509487C3FB}" srcOrd="0" destOrd="0" presId="urn:microsoft.com/office/officeart/2005/8/layout/vList2"/>
    <dgm:cxn modelId="{3650C67D-9E56-4494-BF9E-62748C0616E8}" srcId="{82A32AAF-D1E1-4AD7-8A63-3529F02E1CEC}" destId="{9F7931F5-5FBF-45FF-8B47-516B0E334D8A}" srcOrd="1" destOrd="0" parTransId="{2D465971-189C-43B2-A8F2-BA72EE61B1C0}" sibTransId="{FE58F8AE-9A83-4E32-818C-602601BDBAAD}"/>
    <dgm:cxn modelId="{C1914A81-42A7-4378-8AEF-9FC7AE61230B}" srcId="{82A32AAF-D1E1-4AD7-8A63-3529F02E1CEC}" destId="{FFD261D4-5E0C-4944-B014-6978E34522C5}" srcOrd="0" destOrd="0" parTransId="{C17CF4CD-7E47-4941-BFAC-B3A6EB62077C}" sibTransId="{CC772376-EA18-4F57-A428-158568634511}"/>
    <dgm:cxn modelId="{2FE822D5-7B17-47ED-B815-A65946426E9A}" type="presOf" srcId="{9F7931F5-5FBF-45FF-8B47-516B0E334D8A}" destId="{602D0A49-D6FD-4661-B38D-19405B9657C5}" srcOrd="0" destOrd="0" presId="urn:microsoft.com/office/officeart/2005/8/layout/vList2"/>
    <dgm:cxn modelId="{DB1F4FEF-4B45-4F1D-ABC9-F957F95AA93C}" type="presOf" srcId="{82A32AAF-D1E1-4AD7-8A63-3529F02E1CEC}" destId="{A0B905E1-4B00-46EE-8BB9-34A06113CFC4}" srcOrd="0" destOrd="0" presId="urn:microsoft.com/office/officeart/2005/8/layout/vList2"/>
    <dgm:cxn modelId="{2430020A-865C-4B58-9227-60E8E44B1FFB}" type="presParOf" srcId="{A0B905E1-4B00-46EE-8BB9-34A06113CFC4}" destId="{84BA294E-2ADB-4A6D-A3E9-8E509487C3FB}" srcOrd="0" destOrd="0" presId="urn:microsoft.com/office/officeart/2005/8/layout/vList2"/>
    <dgm:cxn modelId="{FE524FCA-DAF2-4F7E-A31D-38A6C6D60E26}" type="presParOf" srcId="{A0B905E1-4B00-46EE-8BB9-34A06113CFC4}" destId="{FE4475D7-95D9-4CA2-B0BB-362F46E05C8F}" srcOrd="1" destOrd="0" presId="urn:microsoft.com/office/officeart/2005/8/layout/vList2"/>
    <dgm:cxn modelId="{03C6A65A-332A-4BED-9981-510D9D21CEB5}" type="presParOf" srcId="{A0B905E1-4B00-46EE-8BB9-34A06113CFC4}" destId="{602D0A49-D6FD-4661-B38D-19405B9657C5}" srcOrd="2" destOrd="0" presId="urn:microsoft.com/office/officeart/2005/8/layout/vList2"/>
    <dgm:cxn modelId="{F9286390-A7F2-43DC-BC31-05E378D0A377}" type="presParOf" srcId="{A0B905E1-4B00-46EE-8BB9-34A06113CFC4}" destId="{45FE11FA-584F-4176-B4BB-23C4352746D6}" srcOrd="3" destOrd="0" presId="urn:microsoft.com/office/officeart/2005/8/layout/vList2"/>
    <dgm:cxn modelId="{02D057A7-B50B-4FC7-96C8-3DFF6A672FD9}" type="presParOf" srcId="{A0B905E1-4B00-46EE-8BB9-34A06113CFC4}" destId="{BCDD186A-D138-47E3-8897-F08B57B2BE9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FA0D32-754F-4172-9A34-CA43BFA7F2B5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863910-D8FD-4C5A-9BF8-B8FDE80A98B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Social theory </a:t>
          </a:r>
          <a:r>
            <a:rPr lang="en-US" dirty="0"/>
            <a:t>capable of capturing the </a:t>
          </a:r>
          <a:r>
            <a:rPr lang="en-US" b="1" dirty="0"/>
            <a:t>complexity </a:t>
          </a:r>
          <a:r>
            <a:rPr lang="en-US" dirty="0"/>
            <a:t>of degrowth transformations </a:t>
          </a:r>
        </a:p>
      </dgm:t>
    </dgm:pt>
    <dgm:pt modelId="{CC622CF9-98D8-4DD5-B8D6-FB267DC716ED}" type="parTrans" cxnId="{72342DC8-BEC1-424F-89DB-D3FD3B341D4C}">
      <dgm:prSet/>
      <dgm:spPr/>
      <dgm:t>
        <a:bodyPr/>
        <a:lstStyle/>
        <a:p>
          <a:endParaRPr lang="en-US"/>
        </a:p>
      </dgm:t>
    </dgm:pt>
    <dgm:pt modelId="{7DF614A6-72FD-48F2-A862-9F0135C7D436}" type="sibTrans" cxnId="{72342DC8-BEC1-424F-89DB-D3FD3B341D4C}">
      <dgm:prSet/>
      <dgm:spPr/>
      <dgm:t>
        <a:bodyPr/>
        <a:lstStyle/>
        <a:p>
          <a:endParaRPr lang="en-US"/>
        </a:p>
      </dgm:t>
    </dgm:pt>
    <dgm:pt modelId="{DC1CEAC7-697F-4E12-AC02-1B020ED0D90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 range of institutions and values would need to change in parallel and at similar speeds (Buchs &amp; Koch 2017, 2019) to avoid anomie and exclusion</a:t>
          </a:r>
        </a:p>
      </dgm:t>
    </dgm:pt>
    <dgm:pt modelId="{4DF0D23D-1D8F-454A-B46D-8077B6E8F4B4}" type="parTrans" cxnId="{85DDED67-8BB3-4C0D-9093-88155C52217F}">
      <dgm:prSet/>
      <dgm:spPr/>
      <dgm:t>
        <a:bodyPr/>
        <a:lstStyle/>
        <a:p>
          <a:endParaRPr lang="en-US"/>
        </a:p>
      </dgm:t>
    </dgm:pt>
    <dgm:pt modelId="{1F8A3C75-FB29-4690-806A-F6312C1285A9}" type="sibTrans" cxnId="{85DDED67-8BB3-4C0D-9093-88155C52217F}">
      <dgm:prSet/>
      <dgm:spPr/>
      <dgm:t>
        <a:bodyPr/>
        <a:lstStyle/>
        <a:p>
          <a:endParaRPr lang="en-US"/>
        </a:p>
      </dgm:t>
    </dgm:pt>
    <dgm:pt modelId="{1F7A8C31-9E75-4595-85BD-C71849F0630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Combination of </a:t>
          </a:r>
          <a:r>
            <a:rPr lang="en-US" b="1" dirty="0"/>
            <a:t>Critical Realism</a:t>
          </a:r>
          <a:r>
            <a:rPr lang="en-US" dirty="0"/>
            <a:t> (CR, Buch-Hansen &amp; Nesterova 2021/2023), heterodox </a:t>
          </a:r>
          <a:r>
            <a:rPr lang="en-US" b="1" dirty="0"/>
            <a:t>political economy </a:t>
          </a:r>
          <a:r>
            <a:rPr lang="en-US" dirty="0"/>
            <a:t>and </a:t>
          </a:r>
          <a:r>
            <a:rPr lang="en-US" b="1" dirty="0" err="1"/>
            <a:t>Bourdieusean</a:t>
          </a:r>
          <a:r>
            <a:rPr lang="en-US" b="1" dirty="0"/>
            <a:t> sociology</a:t>
          </a:r>
          <a:r>
            <a:rPr lang="en-US" dirty="0"/>
            <a:t>, along </a:t>
          </a:r>
        </a:p>
      </dgm:t>
    </dgm:pt>
    <dgm:pt modelId="{1CBCE04A-14E4-4F2E-8165-C02768D48DE0}" type="parTrans" cxnId="{2FE577C4-5246-4C4A-9243-9682CC1C8316}">
      <dgm:prSet/>
      <dgm:spPr/>
      <dgm:t>
        <a:bodyPr/>
        <a:lstStyle/>
        <a:p>
          <a:endParaRPr lang="en-US"/>
        </a:p>
      </dgm:t>
    </dgm:pt>
    <dgm:pt modelId="{45861135-8758-4AFB-BA78-0BFDA10DDF21}" type="sibTrans" cxnId="{2FE577C4-5246-4C4A-9243-9682CC1C8316}">
      <dgm:prSet/>
      <dgm:spPr/>
      <dgm:t>
        <a:bodyPr/>
        <a:lstStyle/>
        <a:p>
          <a:endParaRPr lang="en-US"/>
        </a:p>
      </dgm:t>
    </dgm:pt>
    <dgm:pt modelId="{0CEC2365-9C24-43FD-9D23-C30465021E3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Four planes of social being</a:t>
          </a:r>
          <a:r>
            <a:rPr lang="en-US"/>
            <a:t> (CR): material transactions with nature, social interactions, social structures, inner being, and</a:t>
          </a:r>
        </a:p>
      </dgm:t>
    </dgm:pt>
    <dgm:pt modelId="{F508E14D-AD15-4BF7-B226-2097A5A7D877}" type="parTrans" cxnId="{6DD247CD-4EA3-430B-BD63-89F51E94898C}">
      <dgm:prSet/>
      <dgm:spPr/>
      <dgm:t>
        <a:bodyPr/>
        <a:lstStyle/>
        <a:p>
          <a:endParaRPr lang="en-US"/>
        </a:p>
      </dgm:t>
    </dgm:pt>
    <dgm:pt modelId="{E6CFE1CD-AC0C-428D-9096-EB413E6FA8E5}" type="sibTrans" cxnId="{6DD247CD-4EA3-430B-BD63-89F51E94898C}">
      <dgm:prSet/>
      <dgm:spPr/>
      <dgm:t>
        <a:bodyPr/>
        <a:lstStyle/>
        <a:p>
          <a:endParaRPr lang="en-US"/>
        </a:p>
      </dgm:t>
    </dgm:pt>
    <dgm:pt modelId="{90D71806-A906-4350-A0CF-C43D3A2F510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Three sites </a:t>
          </a:r>
          <a:r>
            <a:rPr lang="en-US" b="0" dirty="0"/>
            <a:t>(</a:t>
          </a:r>
          <a:r>
            <a:rPr lang="en-US" dirty="0"/>
            <a:t>business/economy, civil society, state)</a:t>
          </a:r>
          <a:r>
            <a:rPr lang="en-US" b="1" dirty="0"/>
            <a:t> </a:t>
          </a:r>
          <a:r>
            <a:rPr lang="en-US" b="0" dirty="0"/>
            <a:t>and</a:t>
          </a:r>
          <a:r>
            <a:rPr lang="en-US" b="1" dirty="0"/>
            <a:t> scales </a:t>
          </a:r>
          <a:r>
            <a:rPr lang="en-US" dirty="0"/>
            <a:t>of social practices (</a:t>
          </a:r>
          <a:r>
            <a:rPr lang="en-US" b="0" dirty="0"/>
            <a:t>local, national and transnational, EU)</a:t>
          </a:r>
        </a:p>
      </dgm:t>
    </dgm:pt>
    <dgm:pt modelId="{B7E2B523-E128-468D-A306-1293B8816C77}" type="parTrans" cxnId="{10AE167A-C113-4DCB-8B2F-062DB3D4B1D5}">
      <dgm:prSet/>
      <dgm:spPr/>
      <dgm:t>
        <a:bodyPr/>
        <a:lstStyle/>
        <a:p>
          <a:endParaRPr lang="en-US"/>
        </a:p>
      </dgm:t>
    </dgm:pt>
    <dgm:pt modelId="{1442DEEF-2239-4C80-B631-520B9A7DB29D}" type="sibTrans" cxnId="{10AE167A-C113-4DCB-8B2F-062DB3D4B1D5}">
      <dgm:prSet/>
      <dgm:spPr/>
      <dgm:t>
        <a:bodyPr/>
        <a:lstStyle/>
        <a:p>
          <a:endParaRPr lang="en-US"/>
        </a:p>
      </dgm:t>
    </dgm:pt>
    <dgm:pt modelId="{BC5B858E-5DDB-4C58-AB7F-A72BACB7D16E}" type="pres">
      <dgm:prSet presAssocID="{C2FA0D32-754F-4172-9A34-CA43BFA7F2B5}" presName="root" presStyleCnt="0">
        <dgm:presLayoutVars>
          <dgm:dir/>
          <dgm:resizeHandles val="exact"/>
        </dgm:presLayoutVars>
      </dgm:prSet>
      <dgm:spPr/>
    </dgm:pt>
    <dgm:pt modelId="{082457EF-6CBC-42E7-89A5-BA54AD6EA1A8}" type="pres">
      <dgm:prSet presAssocID="{0B863910-D8FD-4C5A-9BF8-B8FDE80A98BF}" presName="compNode" presStyleCnt="0"/>
      <dgm:spPr/>
    </dgm:pt>
    <dgm:pt modelId="{1B8B4137-352A-49BA-9C6A-7500C67C2104}" type="pres">
      <dgm:prSet presAssocID="{0B863910-D8FD-4C5A-9BF8-B8FDE80A98BF}" presName="bgRect" presStyleLbl="bgShp" presStyleIdx="0" presStyleCnt="4"/>
      <dgm:spPr/>
    </dgm:pt>
    <dgm:pt modelId="{940807F9-5DB6-4DF9-883E-69038D82B4E4}" type="pres">
      <dgm:prSet presAssocID="{0B863910-D8FD-4C5A-9BF8-B8FDE80A98B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E320E638-B947-41F9-9FA0-A27EE766CAD2}" type="pres">
      <dgm:prSet presAssocID="{0B863910-D8FD-4C5A-9BF8-B8FDE80A98BF}" presName="spaceRect" presStyleCnt="0"/>
      <dgm:spPr/>
    </dgm:pt>
    <dgm:pt modelId="{2B914F50-5A13-4915-B457-B61F6247E52D}" type="pres">
      <dgm:prSet presAssocID="{0B863910-D8FD-4C5A-9BF8-B8FDE80A98BF}" presName="parTx" presStyleLbl="revTx" presStyleIdx="0" presStyleCnt="5">
        <dgm:presLayoutVars>
          <dgm:chMax val="0"/>
          <dgm:chPref val="0"/>
        </dgm:presLayoutVars>
      </dgm:prSet>
      <dgm:spPr/>
    </dgm:pt>
    <dgm:pt modelId="{D9FACEBC-4282-4C85-B4C3-7B94C79F11D4}" type="pres">
      <dgm:prSet presAssocID="{0B863910-D8FD-4C5A-9BF8-B8FDE80A98BF}" presName="desTx" presStyleLbl="revTx" presStyleIdx="1" presStyleCnt="5">
        <dgm:presLayoutVars/>
      </dgm:prSet>
      <dgm:spPr/>
    </dgm:pt>
    <dgm:pt modelId="{E827FDFD-8272-444E-A847-8EC3C2CB92B2}" type="pres">
      <dgm:prSet presAssocID="{7DF614A6-72FD-48F2-A862-9F0135C7D436}" presName="sibTrans" presStyleCnt="0"/>
      <dgm:spPr/>
    </dgm:pt>
    <dgm:pt modelId="{7811319F-2320-4237-8EE1-0D66F78F675F}" type="pres">
      <dgm:prSet presAssocID="{1F7A8C31-9E75-4595-85BD-C71849F0630B}" presName="compNode" presStyleCnt="0"/>
      <dgm:spPr/>
    </dgm:pt>
    <dgm:pt modelId="{C82842C7-2654-40F8-99DE-D670340E1513}" type="pres">
      <dgm:prSet presAssocID="{1F7A8C31-9E75-4595-85BD-C71849F0630B}" presName="bgRect" presStyleLbl="bgShp" presStyleIdx="1" presStyleCnt="4"/>
      <dgm:spPr/>
    </dgm:pt>
    <dgm:pt modelId="{7CD771B5-756F-4DA9-A6B3-9936FF57F014}" type="pres">
      <dgm:prSet presAssocID="{1F7A8C31-9E75-4595-85BD-C71849F0630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pen Hand with Plant"/>
        </a:ext>
      </dgm:extLst>
    </dgm:pt>
    <dgm:pt modelId="{C0230C3E-127F-4784-A240-28154B8548FF}" type="pres">
      <dgm:prSet presAssocID="{1F7A8C31-9E75-4595-85BD-C71849F0630B}" presName="spaceRect" presStyleCnt="0"/>
      <dgm:spPr/>
    </dgm:pt>
    <dgm:pt modelId="{B113583E-4E3B-4B28-8B7E-57AB6DCB906D}" type="pres">
      <dgm:prSet presAssocID="{1F7A8C31-9E75-4595-85BD-C71849F0630B}" presName="parTx" presStyleLbl="revTx" presStyleIdx="2" presStyleCnt="5">
        <dgm:presLayoutVars>
          <dgm:chMax val="0"/>
          <dgm:chPref val="0"/>
        </dgm:presLayoutVars>
      </dgm:prSet>
      <dgm:spPr/>
    </dgm:pt>
    <dgm:pt modelId="{E48D3517-5652-4134-9781-CFCBACE6E1CF}" type="pres">
      <dgm:prSet presAssocID="{45861135-8758-4AFB-BA78-0BFDA10DDF21}" presName="sibTrans" presStyleCnt="0"/>
      <dgm:spPr/>
    </dgm:pt>
    <dgm:pt modelId="{0712E922-0981-44A8-8978-108C2A0BC66F}" type="pres">
      <dgm:prSet presAssocID="{0CEC2365-9C24-43FD-9D23-C30465021E3B}" presName="compNode" presStyleCnt="0"/>
      <dgm:spPr/>
    </dgm:pt>
    <dgm:pt modelId="{4ED919ED-FE4F-4839-A5B9-7941FC07B364}" type="pres">
      <dgm:prSet presAssocID="{0CEC2365-9C24-43FD-9D23-C30465021E3B}" presName="bgRect" presStyleLbl="bgShp" presStyleIdx="2" presStyleCnt="4"/>
      <dgm:spPr/>
    </dgm:pt>
    <dgm:pt modelId="{675CFDAA-DC96-4608-A431-2C1D983EFC13}" type="pres">
      <dgm:prSet presAssocID="{0CEC2365-9C24-43FD-9D23-C30465021E3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rrow Circle"/>
        </a:ext>
      </dgm:extLst>
    </dgm:pt>
    <dgm:pt modelId="{792E91EB-9BCA-4824-91F5-ACF2C3EC6581}" type="pres">
      <dgm:prSet presAssocID="{0CEC2365-9C24-43FD-9D23-C30465021E3B}" presName="spaceRect" presStyleCnt="0"/>
      <dgm:spPr/>
    </dgm:pt>
    <dgm:pt modelId="{E5FE5890-FAD5-4C4B-8D0B-364AD119BA47}" type="pres">
      <dgm:prSet presAssocID="{0CEC2365-9C24-43FD-9D23-C30465021E3B}" presName="parTx" presStyleLbl="revTx" presStyleIdx="3" presStyleCnt="5">
        <dgm:presLayoutVars>
          <dgm:chMax val="0"/>
          <dgm:chPref val="0"/>
        </dgm:presLayoutVars>
      </dgm:prSet>
      <dgm:spPr/>
    </dgm:pt>
    <dgm:pt modelId="{76109153-E659-4753-8A33-A5AF14D82113}" type="pres">
      <dgm:prSet presAssocID="{E6CFE1CD-AC0C-428D-9096-EB413E6FA8E5}" presName="sibTrans" presStyleCnt="0"/>
      <dgm:spPr/>
    </dgm:pt>
    <dgm:pt modelId="{B2147EBE-8F54-4A0A-8E0F-BB755BD3DC99}" type="pres">
      <dgm:prSet presAssocID="{90D71806-A906-4350-A0CF-C43D3A2F5105}" presName="compNode" presStyleCnt="0"/>
      <dgm:spPr/>
    </dgm:pt>
    <dgm:pt modelId="{701864D5-6578-4C88-880D-A2351D83439B}" type="pres">
      <dgm:prSet presAssocID="{90D71806-A906-4350-A0CF-C43D3A2F5105}" presName="bgRect" presStyleLbl="bgShp" presStyleIdx="3" presStyleCnt="4"/>
      <dgm:spPr/>
    </dgm:pt>
    <dgm:pt modelId="{62DE1378-8F06-4365-82F3-9C991AB97450}" type="pres">
      <dgm:prSet presAssocID="{90D71806-A906-4350-A0CF-C43D3A2F510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703BE87F-08E3-49DB-847C-8213B1D01536}" type="pres">
      <dgm:prSet presAssocID="{90D71806-A906-4350-A0CF-C43D3A2F5105}" presName="spaceRect" presStyleCnt="0"/>
      <dgm:spPr/>
    </dgm:pt>
    <dgm:pt modelId="{DFCDC5F0-A6F7-408C-8C74-64C52874DDAF}" type="pres">
      <dgm:prSet presAssocID="{90D71806-A906-4350-A0CF-C43D3A2F5105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DD5B1E0C-79BA-477D-8698-AB11026F743A}" type="presOf" srcId="{DC1CEAC7-697F-4E12-AC02-1B020ED0D908}" destId="{D9FACEBC-4282-4C85-B4C3-7B94C79F11D4}" srcOrd="0" destOrd="0" presId="urn:microsoft.com/office/officeart/2018/2/layout/IconVerticalSolidList"/>
    <dgm:cxn modelId="{46E1B537-033C-4FE9-8355-95A11FEF43B2}" type="presOf" srcId="{0B863910-D8FD-4C5A-9BF8-B8FDE80A98BF}" destId="{2B914F50-5A13-4915-B457-B61F6247E52D}" srcOrd="0" destOrd="0" presId="urn:microsoft.com/office/officeart/2018/2/layout/IconVerticalSolidList"/>
    <dgm:cxn modelId="{85DDED67-8BB3-4C0D-9093-88155C52217F}" srcId="{0B863910-D8FD-4C5A-9BF8-B8FDE80A98BF}" destId="{DC1CEAC7-697F-4E12-AC02-1B020ED0D908}" srcOrd="0" destOrd="0" parTransId="{4DF0D23D-1D8F-454A-B46D-8077B6E8F4B4}" sibTransId="{1F8A3C75-FB29-4690-806A-F6312C1285A9}"/>
    <dgm:cxn modelId="{10AE167A-C113-4DCB-8B2F-062DB3D4B1D5}" srcId="{C2FA0D32-754F-4172-9A34-CA43BFA7F2B5}" destId="{90D71806-A906-4350-A0CF-C43D3A2F5105}" srcOrd="3" destOrd="0" parTransId="{B7E2B523-E128-468D-A306-1293B8816C77}" sibTransId="{1442DEEF-2239-4C80-B631-520B9A7DB29D}"/>
    <dgm:cxn modelId="{6755A48B-C7A2-43BC-8AA9-4398E0E7FB51}" type="presOf" srcId="{90D71806-A906-4350-A0CF-C43D3A2F5105}" destId="{DFCDC5F0-A6F7-408C-8C74-64C52874DDAF}" srcOrd="0" destOrd="0" presId="urn:microsoft.com/office/officeart/2018/2/layout/IconVerticalSolidList"/>
    <dgm:cxn modelId="{2FE577C4-5246-4C4A-9243-9682CC1C8316}" srcId="{C2FA0D32-754F-4172-9A34-CA43BFA7F2B5}" destId="{1F7A8C31-9E75-4595-85BD-C71849F0630B}" srcOrd="1" destOrd="0" parTransId="{1CBCE04A-14E4-4F2E-8165-C02768D48DE0}" sibTransId="{45861135-8758-4AFB-BA78-0BFDA10DDF21}"/>
    <dgm:cxn modelId="{72342DC8-BEC1-424F-89DB-D3FD3B341D4C}" srcId="{C2FA0D32-754F-4172-9A34-CA43BFA7F2B5}" destId="{0B863910-D8FD-4C5A-9BF8-B8FDE80A98BF}" srcOrd="0" destOrd="0" parTransId="{CC622CF9-98D8-4DD5-B8D6-FB267DC716ED}" sibTransId="{7DF614A6-72FD-48F2-A862-9F0135C7D436}"/>
    <dgm:cxn modelId="{6DD247CD-4EA3-430B-BD63-89F51E94898C}" srcId="{C2FA0D32-754F-4172-9A34-CA43BFA7F2B5}" destId="{0CEC2365-9C24-43FD-9D23-C30465021E3B}" srcOrd="2" destOrd="0" parTransId="{F508E14D-AD15-4BF7-B226-2097A5A7D877}" sibTransId="{E6CFE1CD-AC0C-428D-9096-EB413E6FA8E5}"/>
    <dgm:cxn modelId="{29BB6CCF-5809-4FFF-A2F7-5884B5270FCE}" type="presOf" srcId="{C2FA0D32-754F-4172-9A34-CA43BFA7F2B5}" destId="{BC5B858E-5DDB-4C58-AB7F-A72BACB7D16E}" srcOrd="0" destOrd="0" presId="urn:microsoft.com/office/officeart/2018/2/layout/IconVerticalSolidList"/>
    <dgm:cxn modelId="{B659C0DF-B4D9-45CD-B926-1427849751F6}" type="presOf" srcId="{1F7A8C31-9E75-4595-85BD-C71849F0630B}" destId="{B113583E-4E3B-4B28-8B7E-57AB6DCB906D}" srcOrd="0" destOrd="0" presId="urn:microsoft.com/office/officeart/2018/2/layout/IconVerticalSolidList"/>
    <dgm:cxn modelId="{D5FACFEC-BAA5-460B-BA9D-22C898CAB5CD}" type="presOf" srcId="{0CEC2365-9C24-43FD-9D23-C30465021E3B}" destId="{E5FE5890-FAD5-4C4B-8D0B-364AD119BA47}" srcOrd="0" destOrd="0" presId="urn:microsoft.com/office/officeart/2018/2/layout/IconVerticalSolidList"/>
    <dgm:cxn modelId="{667C6766-CD85-467C-A5A4-B27D06D199A4}" type="presParOf" srcId="{BC5B858E-5DDB-4C58-AB7F-A72BACB7D16E}" destId="{082457EF-6CBC-42E7-89A5-BA54AD6EA1A8}" srcOrd="0" destOrd="0" presId="urn:microsoft.com/office/officeart/2018/2/layout/IconVerticalSolidList"/>
    <dgm:cxn modelId="{57765B4E-E75C-410F-BA18-D050A3370739}" type="presParOf" srcId="{082457EF-6CBC-42E7-89A5-BA54AD6EA1A8}" destId="{1B8B4137-352A-49BA-9C6A-7500C67C2104}" srcOrd="0" destOrd="0" presId="urn:microsoft.com/office/officeart/2018/2/layout/IconVerticalSolidList"/>
    <dgm:cxn modelId="{315790B7-C9E8-4D0C-A7A8-39CCB4FC5849}" type="presParOf" srcId="{082457EF-6CBC-42E7-89A5-BA54AD6EA1A8}" destId="{940807F9-5DB6-4DF9-883E-69038D82B4E4}" srcOrd="1" destOrd="0" presId="urn:microsoft.com/office/officeart/2018/2/layout/IconVerticalSolidList"/>
    <dgm:cxn modelId="{9C4026AA-7C60-4124-ABA9-C00803B71880}" type="presParOf" srcId="{082457EF-6CBC-42E7-89A5-BA54AD6EA1A8}" destId="{E320E638-B947-41F9-9FA0-A27EE766CAD2}" srcOrd="2" destOrd="0" presId="urn:microsoft.com/office/officeart/2018/2/layout/IconVerticalSolidList"/>
    <dgm:cxn modelId="{F328EE61-5329-4078-B09B-E2D437C171FE}" type="presParOf" srcId="{082457EF-6CBC-42E7-89A5-BA54AD6EA1A8}" destId="{2B914F50-5A13-4915-B457-B61F6247E52D}" srcOrd="3" destOrd="0" presId="urn:microsoft.com/office/officeart/2018/2/layout/IconVerticalSolidList"/>
    <dgm:cxn modelId="{E493356C-0F1C-4CD6-9A6A-57B73B5677C8}" type="presParOf" srcId="{082457EF-6CBC-42E7-89A5-BA54AD6EA1A8}" destId="{D9FACEBC-4282-4C85-B4C3-7B94C79F11D4}" srcOrd="4" destOrd="0" presId="urn:microsoft.com/office/officeart/2018/2/layout/IconVerticalSolidList"/>
    <dgm:cxn modelId="{63CEE28A-9CC7-44C7-90B7-4661A1116FC0}" type="presParOf" srcId="{BC5B858E-5DDB-4C58-AB7F-A72BACB7D16E}" destId="{E827FDFD-8272-444E-A847-8EC3C2CB92B2}" srcOrd="1" destOrd="0" presId="urn:microsoft.com/office/officeart/2018/2/layout/IconVerticalSolidList"/>
    <dgm:cxn modelId="{EA64F007-9569-4EAC-A8BB-7EA4D2BF0599}" type="presParOf" srcId="{BC5B858E-5DDB-4C58-AB7F-A72BACB7D16E}" destId="{7811319F-2320-4237-8EE1-0D66F78F675F}" srcOrd="2" destOrd="0" presId="urn:microsoft.com/office/officeart/2018/2/layout/IconVerticalSolidList"/>
    <dgm:cxn modelId="{603464F5-93F6-4446-ACC1-5472319D08A0}" type="presParOf" srcId="{7811319F-2320-4237-8EE1-0D66F78F675F}" destId="{C82842C7-2654-40F8-99DE-D670340E1513}" srcOrd="0" destOrd="0" presId="urn:microsoft.com/office/officeart/2018/2/layout/IconVerticalSolidList"/>
    <dgm:cxn modelId="{EA949230-C6CA-4AED-A099-7822DC0B6F5A}" type="presParOf" srcId="{7811319F-2320-4237-8EE1-0D66F78F675F}" destId="{7CD771B5-756F-4DA9-A6B3-9936FF57F014}" srcOrd="1" destOrd="0" presId="urn:microsoft.com/office/officeart/2018/2/layout/IconVerticalSolidList"/>
    <dgm:cxn modelId="{EAD76DB7-7259-4D88-BFF6-C59A349D5AB6}" type="presParOf" srcId="{7811319F-2320-4237-8EE1-0D66F78F675F}" destId="{C0230C3E-127F-4784-A240-28154B8548FF}" srcOrd="2" destOrd="0" presId="urn:microsoft.com/office/officeart/2018/2/layout/IconVerticalSolidList"/>
    <dgm:cxn modelId="{51BA4894-AF12-408A-B6E0-791DDEB1DB79}" type="presParOf" srcId="{7811319F-2320-4237-8EE1-0D66F78F675F}" destId="{B113583E-4E3B-4B28-8B7E-57AB6DCB906D}" srcOrd="3" destOrd="0" presId="urn:microsoft.com/office/officeart/2018/2/layout/IconVerticalSolidList"/>
    <dgm:cxn modelId="{3D7C209F-CD75-491C-B343-A9BA6A6ECA95}" type="presParOf" srcId="{BC5B858E-5DDB-4C58-AB7F-A72BACB7D16E}" destId="{E48D3517-5652-4134-9781-CFCBACE6E1CF}" srcOrd="3" destOrd="0" presId="urn:microsoft.com/office/officeart/2018/2/layout/IconVerticalSolidList"/>
    <dgm:cxn modelId="{37C91E28-0BC5-481E-8BA0-A98AC1DC52C0}" type="presParOf" srcId="{BC5B858E-5DDB-4C58-AB7F-A72BACB7D16E}" destId="{0712E922-0981-44A8-8978-108C2A0BC66F}" srcOrd="4" destOrd="0" presId="urn:microsoft.com/office/officeart/2018/2/layout/IconVerticalSolidList"/>
    <dgm:cxn modelId="{DDE5E42D-B479-40B8-A93C-A3E8BD7F22C0}" type="presParOf" srcId="{0712E922-0981-44A8-8978-108C2A0BC66F}" destId="{4ED919ED-FE4F-4839-A5B9-7941FC07B364}" srcOrd="0" destOrd="0" presId="urn:microsoft.com/office/officeart/2018/2/layout/IconVerticalSolidList"/>
    <dgm:cxn modelId="{49D7632C-951B-4069-AD4E-CE8B6D4600B6}" type="presParOf" srcId="{0712E922-0981-44A8-8978-108C2A0BC66F}" destId="{675CFDAA-DC96-4608-A431-2C1D983EFC13}" srcOrd="1" destOrd="0" presId="urn:microsoft.com/office/officeart/2018/2/layout/IconVerticalSolidList"/>
    <dgm:cxn modelId="{BC382C34-E95F-43B1-88D8-A13C663FF2C8}" type="presParOf" srcId="{0712E922-0981-44A8-8978-108C2A0BC66F}" destId="{792E91EB-9BCA-4824-91F5-ACF2C3EC6581}" srcOrd="2" destOrd="0" presId="urn:microsoft.com/office/officeart/2018/2/layout/IconVerticalSolidList"/>
    <dgm:cxn modelId="{CF4DE58A-ABED-462D-8ED4-4B75A36F4820}" type="presParOf" srcId="{0712E922-0981-44A8-8978-108C2A0BC66F}" destId="{E5FE5890-FAD5-4C4B-8D0B-364AD119BA47}" srcOrd="3" destOrd="0" presId="urn:microsoft.com/office/officeart/2018/2/layout/IconVerticalSolidList"/>
    <dgm:cxn modelId="{5AA23EA6-9BA6-4C29-8271-3A6A1B6C6321}" type="presParOf" srcId="{BC5B858E-5DDB-4C58-AB7F-A72BACB7D16E}" destId="{76109153-E659-4753-8A33-A5AF14D82113}" srcOrd="5" destOrd="0" presId="urn:microsoft.com/office/officeart/2018/2/layout/IconVerticalSolidList"/>
    <dgm:cxn modelId="{6532F4F4-DAD4-468D-A4BA-0167D272F3BA}" type="presParOf" srcId="{BC5B858E-5DDB-4C58-AB7F-A72BACB7D16E}" destId="{B2147EBE-8F54-4A0A-8E0F-BB755BD3DC99}" srcOrd="6" destOrd="0" presId="urn:microsoft.com/office/officeart/2018/2/layout/IconVerticalSolidList"/>
    <dgm:cxn modelId="{6EC57669-5A9D-4958-977E-7BCCEBCF56FF}" type="presParOf" srcId="{B2147EBE-8F54-4A0A-8E0F-BB755BD3DC99}" destId="{701864D5-6578-4C88-880D-A2351D83439B}" srcOrd="0" destOrd="0" presId="urn:microsoft.com/office/officeart/2018/2/layout/IconVerticalSolidList"/>
    <dgm:cxn modelId="{F33BE964-132F-46A7-8AF1-9E78A4861DF2}" type="presParOf" srcId="{B2147EBE-8F54-4A0A-8E0F-BB755BD3DC99}" destId="{62DE1378-8F06-4365-82F3-9C991AB97450}" srcOrd="1" destOrd="0" presId="urn:microsoft.com/office/officeart/2018/2/layout/IconVerticalSolidList"/>
    <dgm:cxn modelId="{8F35BF3E-EAFC-45DF-AFD1-A7EF319505F6}" type="presParOf" srcId="{B2147EBE-8F54-4A0A-8E0F-BB755BD3DC99}" destId="{703BE87F-08E3-49DB-847C-8213B1D01536}" srcOrd="2" destOrd="0" presId="urn:microsoft.com/office/officeart/2018/2/layout/IconVerticalSolidList"/>
    <dgm:cxn modelId="{9FF28DB8-FD09-4353-AD32-766B9F2D79A8}" type="presParOf" srcId="{B2147EBE-8F54-4A0A-8E0F-BB755BD3DC99}" destId="{DFCDC5F0-A6F7-408C-8C74-64C52874DDA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9CB107-92D2-4136-A302-9099C587319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A389B1-0E49-4802-98A3-FA9DD2744A01}">
      <dgm:prSet custT="1"/>
      <dgm:spPr/>
      <dgm:t>
        <a:bodyPr/>
        <a:lstStyle/>
        <a:p>
          <a:r>
            <a:rPr lang="en-US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Complexity </a:t>
          </a:r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en-US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 degrowth transformations and intersection of power relations </a:t>
          </a:r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best understood in terms of different planes of social being as well as sites and scales of social practices</a:t>
          </a:r>
        </a:p>
      </dgm:t>
    </dgm:pt>
    <dgm:pt modelId="{ACBC2225-F535-43D2-BA4B-89458E726BF4}" type="parTrans" cxnId="{1FE1EC69-7E27-4B74-8CE2-1869176A817F}">
      <dgm:prSet/>
      <dgm:spPr/>
      <dgm:t>
        <a:bodyPr/>
        <a:lstStyle/>
        <a:p>
          <a:endParaRPr lang="en-US"/>
        </a:p>
      </dgm:t>
    </dgm:pt>
    <dgm:pt modelId="{AA6F8896-6DD8-4B96-9EB9-C7D967AF0EA7}" type="sibTrans" cxnId="{1FE1EC69-7E27-4B74-8CE2-1869176A817F}">
      <dgm:prSet/>
      <dgm:spPr/>
      <dgm:t>
        <a:bodyPr/>
        <a:lstStyle/>
        <a:p>
          <a:endParaRPr lang="en-US"/>
        </a:p>
      </dgm:t>
    </dgm:pt>
    <dgm:pt modelId="{02E8BD20-5083-4ECE-BBF5-2B4288F16AC4}">
      <dgm:prSet custT="1"/>
      <dgm:spPr/>
      <dgm:t>
        <a:bodyPr/>
        <a:lstStyle/>
        <a:p>
          <a:r>
            <a:rPr lang="en-GB" sz="1400" b="0" dirty="0">
              <a:latin typeface="Times New Roman" panose="02020603050405020304" pitchFamily="18" charset="0"/>
              <a:cs typeface="Times New Roman" panose="02020603050405020304" pitchFamily="18" charset="0"/>
            </a:rPr>
            <a:t>Empirical</a:t>
          </a:r>
          <a:r>
            <a:rPr lang="en-GB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 gap </a:t>
          </a:r>
          <a:r>
            <a:rPr lang="en-GB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between </a:t>
          </a:r>
          <a:r>
            <a:rPr lang="en-GB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quantitative</a:t>
          </a:r>
          <a:r>
            <a:rPr lang="en-GB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survey and </a:t>
          </a:r>
          <a:r>
            <a:rPr lang="en-GB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qualitative</a:t>
          </a:r>
          <a:r>
            <a:rPr lang="en-GB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forum data in relation </a:t>
          </a:r>
          <a:r>
            <a:rPr lang="en-GB" sz="1400">
              <a:latin typeface="Times New Roman" panose="02020603050405020304" pitchFamily="18" charset="0"/>
              <a:cs typeface="Times New Roman" panose="02020603050405020304" pitchFamily="18" charset="0"/>
            </a:rPr>
            <a:t>to the support </a:t>
          </a:r>
          <a:r>
            <a:rPr lang="en-GB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for transformational policies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837A76-140D-4CD5-BAD1-F8F4C117CB1E}" type="parTrans" cxnId="{97965C81-0CD7-4F60-BC44-069F43536645}">
      <dgm:prSet/>
      <dgm:spPr/>
      <dgm:t>
        <a:bodyPr/>
        <a:lstStyle/>
        <a:p>
          <a:endParaRPr lang="en-US"/>
        </a:p>
      </dgm:t>
    </dgm:pt>
    <dgm:pt modelId="{77DB162F-1A28-4CA1-8748-AEAD9E5EB1FD}" type="sibTrans" cxnId="{97965C81-0CD7-4F60-BC44-069F43536645}">
      <dgm:prSet/>
      <dgm:spPr/>
      <dgm:t>
        <a:bodyPr/>
        <a:lstStyle/>
        <a:p>
          <a:endParaRPr lang="en-US"/>
        </a:p>
      </dgm:t>
    </dgm:pt>
    <dgm:pt modelId="{D7C24577-A38D-4A95-9C5A-6E71BC0557A4}">
      <dgm:prSet custT="1"/>
      <dgm:spPr/>
      <dgm:t>
        <a:bodyPr/>
        <a:lstStyle/>
        <a:p>
          <a:r>
            <a:rPr lang="en-GB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Expansion of </a:t>
          </a:r>
          <a:r>
            <a:rPr lang="en-GB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alternative spaces (</a:t>
          </a:r>
          <a:r>
            <a:rPr lang="en-GB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Koch 2020b) as measure of ‘</a:t>
          </a:r>
          <a:r>
            <a:rPr lang="en-GB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countertraining</a:t>
          </a:r>
          <a:r>
            <a:rPr lang="en-GB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’ (Bourdieu) </a:t>
          </a:r>
          <a:r>
            <a:rPr lang="en-GB" sz="1400">
              <a:latin typeface="Times New Roman" panose="02020603050405020304" pitchFamily="18" charset="0"/>
              <a:cs typeface="Times New Roman" panose="02020603050405020304" pitchFamily="18" charset="0"/>
            </a:rPr>
            <a:t>such as citizen </a:t>
          </a:r>
          <a:r>
            <a:rPr lang="en-GB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forums or assemblies</a:t>
          </a:r>
          <a:r>
            <a:rPr lang="en-GB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where </a:t>
          </a:r>
          <a:r>
            <a:rPr lang="en-GB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eco-social policies are co-developed </a:t>
          </a:r>
          <a:r>
            <a:rPr lang="en-GB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at local, national and European levels 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57F52D-C3E0-425D-9C8A-087616C9DE9A}" type="parTrans" cxnId="{803FA9B1-3002-4A28-9372-BBB00EC47486}">
      <dgm:prSet/>
      <dgm:spPr/>
      <dgm:t>
        <a:bodyPr/>
        <a:lstStyle/>
        <a:p>
          <a:endParaRPr lang="en-US"/>
        </a:p>
      </dgm:t>
    </dgm:pt>
    <dgm:pt modelId="{82BE94DF-5F4D-4728-9CC1-B738F02F6FEB}" type="sibTrans" cxnId="{803FA9B1-3002-4A28-9372-BBB00EC47486}">
      <dgm:prSet/>
      <dgm:spPr/>
      <dgm:t>
        <a:bodyPr/>
        <a:lstStyle/>
        <a:p>
          <a:endParaRPr lang="en-US"/>
        </a:p>
      </dgm:t>
    </dgm:pt>
    <dgm:pt modelId="{D81DBA8F-40C2-49E8-9E29-9D9101B0969E}">
      <dgm:prSet/>
      <dgm:spPr/>
      <dgm:t>
        <a:bodyPr/>
        <a:lstStyle/>
        <a:p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Many thanks!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12E0B7-6956-4D57-89AB-2EBA6A050ED7}" type="parTrans" cxnId="{0B382C19-1796-4552-A20F-EB139E8AA9BB}">
      <dgm:prSet/>
      <dgm:spPr/>
      <dgm:t>
        <a:bodyPr/>
        <a:lstStyle/>
        <a:p>
          <a:endParaRPr lang="en-US"/>
        </a:p>
      </dgm:t>
    </dgm:pt>
    <dgm:pt modelId="{8E783462-865D-4013-93C6-D8078D93A889}" type="sibTrans" cxnId="{0B382C19-1796-4552-A20F-EB139E8AA9BB}">
      <dgm:prSet/>
      <dgm:spPr/>
      <dgm:t>
        <a:bodyPr/>
        <a:lstStyle/>
        <a:p>
          <a:endParaRPr lang="en-US"/>
        </a:p>
      </dgm:t>
    </dgm:pt>
    <dgm:pt modelId="{EAE6F728-3433-47B3-BEFB-031B5B952512}" type="pres">
      <dgm:prSet presAssocID="{D09CB107-92D2-4136-A302-9099C5873198}" presName="outerComposite" presStyleCnt="0">
        <dgm:presLayoutVars>
          <dgm:chMax val="5"/>
          <dgm:dir/>
          <dgm:resizeHandles val="exact"/>
        </dgm:presLayoutVars>
      </dgm:prSet>
      <dgm:spPr/>
    </dgm:pt>
    <dgm:pt modelId="{774D8318-7638-46AB-B09A-1E0DF76C6B17}" type="pres">
      <dgm:prSet presAssocID="{D09CB107-92D2-4136-A302-9099C5873198}" presName="dummyMaxCanvas" presStyleCnt="0">
        <dgm:presLayoutVars/>
      </dgm:prSet>
      <dgm:spPr/>
    </dgm:pt>
    <dgm:pt modelId="{11EEB497-4E2A-46BA-8690-8E43E3D489BB}" type="pres">
      <dgm:prSet presAssocID="{D09CB107-92D2-4136-A302-9099C5873198}" presName="FourNodes_1" presStyleLbl="node1" presStyleIdx="0" presStyleCnt="4">
        <dgm:presLayoutVars>
          <dgm:bulletEnabled val="1"/>
        </dgm:presLayoutVars>
      </dgm:prSet>
      <dgm:spPr/>
    </dgm:pt>
    <dgm:pt modelId="{BF11ED79-6775-49CF-8525-FEA3D247637D}" type="pres">
      <dgm:prSet presAssocID="{D09CB107-92D2-4136-A302-9099C5873198}" presName="FourNodes_2" presStyleLbl="node1" presStyleIdx="1" presStyleCnt="4">
        <dgm:presLayoutVars>
          <dgm:bulletEnabled val="1"/>
        </dgm:presLayoutVars>
      </dgm:prSet>
      <dgm:spPr/>
    </dgm:pt>
    <dgm:pt modelId="{B705A2E5-1BAF-4EF4-8A2B-70F97ECA9825}" type="pres">
      <dgm:prSet presAssocID="{D09CB107-92D2-4136-A302-9099C5873198}" presName="FourNodes_3" presStyleLbl="node1" presStyleIdx="2" presStyleCnt="4">
        <dgm:presLayoutVars>
          <dgm:bulletEnabled val="1"/>
        </dgm:presLayoutVars>
      </dgm:prSet>
      <dgm:spPr/>
    </dgm:pt>
    <dgm:pt modelId="{7930B042-8DDD-457A-BADD-DAE719B6D4D3}" type="pres">
      <dgm:prSet presAssocID="{D09CB107-92D2-4136-A302-9099C5873198}" presName="FourNodes_4" presStyleLbl="node1" presStyleIdx="3" presStyleCnt="4">
        <dgm:presLayoutVars>
          <dgm:bulletEnabled val="1"/>
        </dgm:presLayoutVars>
      </dgm:prSet>
      <dgm:spPr/>
    </dgm:pt>
    <dgm:pt modelId="{95592DE0-5801-4B8A-B269-930CFA62D940}" type="pres">
      <dgm:prSet presAssocID="{D09CB107-92D2-4136-A302-9099C5873198}" presName="FourConn_1-2" presStyleLbl="fgAccFollowNode1" presStyleIdx="0" presStyleCnt="3">
        <dgm:presLayoutVars>
          <dgm:bulletEnabled val="1"/>
        </dgm:presLayoutVars>
      </dgm:prSet>
      <dgm:spPr/>
    </dgm:pt>
    <dgm:pt modelId="{E851F129-2238-464D-B512-FF5F5183C3BE}" type="pres">
      <dgm:prSet presAssocID="{D09CB107-92D2-4136-A302-9099C5873198}" presName="FourConn_2-3" presStyleLbl="fgAccFollowNode1" presStyleIdx="1" presStyleCnt="3">
        <dgm:presLayoutVars>
          <dgm:bulletEnabled val="1"/>
        </dgm:presLayoutVars>
      </dgm:prSet>
      <dgm:spPr/>
    </dgm:pt>
    <dgm:pt modelId="{84B5B28F-FA30-49AD-A0F0-0054C5F655ED}" type="pres">
      <dgm:prSet presAssocID="{D09CB107-92D2-4136-A302-9099C5873198}" presName="FourConn_3-4" presStyleLbl="fgAccFollowNode1" presStyleIdx="2" presStyleCnt="3">
        <dgm:presLayoutVars>
          <dgm:bulletEnabled val="1"/>
        </dgm:presLayoutVars>
      </dgm:prSet>
      <dgm:spPr/>
    </dgm:pt>
    <dgm:pt modelId="{86564703-C7E7-4437-917A-A9DAEB4135BF}" type="pres">
      <dgm:prSet presAssocID="{D09CB107-92D2-4136-A302-9099C5873198}" presName="FourNodes_1_text" presStyleLbl="node1" presStyleIdx="3" presStyleCnt="4">
        <dgm:presLayoutVars>
          <dgm:bulletEnabled val="1"/>
        </dgm:presLayoutVars>
      </dgm:prSet>
      <dgm:spPr/>
    </dgm:pt>
    <dgm:pt modelId="{8DD36AF4-A0AF-405F-AFE6-1E4CFFC792AB}" type="pres">
      <dgm:prSet presAssocID="{D09CB107-92D2-4136-A302-9099C5873198}" presName="FourNodes_2_text" presStyleLbl="node1" presStyleIdx="3" presStyleCnt="4">
        <dgm:presLayoutVars>
          <dgm:bulletEnabled val="1"/>
        </dgm:presLayoutVars>
      </dgm:prSet>
      <dgm:spPr/>
    </dgm:pt>
    <dgm:pt modelId="{1DBD21D0-CB09-4A69-9692-1F9C2CEBA8A8}" type="pres">
      <dgm:prSet presAssocID="{D09CB107-92D2-4136-A302-9099C5873198}" presName="FourNodes_3_text" presStyleLbl="node1" presStyleIdx="3" presStyleCnt="4">
        <dgm:presLayoutVars>
          <dgm:bulletEnabled val="1"/>
        </dgm:presLayoutVars>
      </dgm:prSet>
      <dgm:spPr/>
    </dgm:pt>
    <dgm:pt modelId="{FE8B5416-7107-4918-8A86-7C1A1AC45FDD}" type="pres">
      <dgm:prSet presAssocID="{D09CB107-92D2-4136-A302-9099C5873198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0179720B-747D-4B12-BD96-5D74E58134AC}" type="presOf" srcId="{AA6F8896-6DD8-4B96-9EB9-C7D967AF0EA7}" destId="{95592DE0-5801-4B8A-B269-930CFA62D940}" srcOrd="0" destOrd="0" presId="urn:microsoft.com/office/officeart/2005/8/layout/vProcess5"/>
    <dgm:cxn modelId="{0B382C19-1796-4552-A20F-EB139E8AA9BB}" srcId="{D09CB107-92D2-4136-A302-9099C5873198}" destId="{D81DBA8F-40C2-49E8-9E29-9D9101B0969E}" srcOrd="3" destOrd="0" parTransId="{9912E0B7-6956-4D57-89AB-2EBA6A050ED7}" sibTransId="{8E783462-865D-4013-93C6-D8078D93A889}"/>
    <dgm:cxn modelId="{6FC9F543-09E7-4186-B793-8381E3CB2A1A}" type="presOf" srcId="{D7C24577-A38D-4A95-9C5A-6E71BC0557A4}" destId="{B705A2E5-1BAF-4EF4-8A2B-70F97ECA9825}" srcOrd="0" destOrd="0" presId="urn:microsoft.com/office/officeart/2005/8/layout/vProcess5"/>
    <dgm:cxn modelId="{1FE1EC69-7E27-4B74-8CE2-1869176A817F}" srcId="{D09CB107-92D2-4136-A302-9099C5873198}" destId="{21A389B1-0E49-4802-98A3-FA9DD2744A01}" srcOrd="0" destOrd="0" parTransId="{ACBC2225-F535-43D2-BA4B-89458E726BF4}" sibTransId="{AA6F8896-6DD8-4B96-9EB9-C7D967AF0EA7}"/>
    <dgm:cxn modelId="{4AE89974-443F-4C83-9D0E-B701D6225D9D}" type="presOf" srcId="{D7C24577-A38D-4A95-9C5A-6E71BC0557A4}" destId="{1DBD21D0-CB09-4A69-9692-1F9C2CEBA8A8}" srcOrd="1" destOrd="0" presId="urn:microsoft.com/office/officeart/2005/8/layout/vProcess5"/>
    <dgm:cxn modelId="{724C3A59-F5FF-4C1C-A602-B98BAFF4CCB1}" type="presOf" srcId="{21A389B1-0E49-4802-98A3-FA9DD2744A01}" destId="{11EEB497-4E2A-46BA-8690-8E43E3D489BB}" srcOrd="0" destOrd="0" presId="urn:microsoft.com/office/officeart/2005/8/layout/vProcess5"/>
    <dgm:cxn modelId="{97965C81-0CD7-4F60-BC44-069F43536645}" srcId="{D09CB107-92D2-4136-A302-9099C5873198}" destId="{02E8BD20-5083-4ECE-BBF5-2B4288F16AC4}" srcOrd="1" destOrd="0" parTransId="{D7837A76-140D-4CD5-BAD1-F8F4C117CB1E}" sibTransId="{77DB162F-1A28-4CA1-8748-AEAD9E5EB1FD}"/>
    <dgm:cxn modelId="{5BA44988-76E1-4763-835F-C44C7F2BD753}" type="presOf" srcId="{D81DBA8F-40C2-49E8-9E29-9D9101B0969E}" destId="{7930B042-8DDD-457A-BADD-DAE719B6D4D3}" srcOrd="0" destOrd="0" presId="urn:microsoft.com/office/officeart/2005/8/layout/vProcess5"/>
    <dgm:cxn modelId="{D47C408C-F2D9-4A08-AD72-B0852625F737}" type="presOf" srcId="{82BE94DF-5F4D-4728-9CC1-B738F02F6FEB}" destId="{84B5B28F-FA30-49AD-A0F0-0054C5F655ED}" srcOrd="0" destOrd="0" presId="urn:microsoft.com/office/officeart/2005/8/layout/vProcess5"/>
    <dgm:cxn modelId="{800BACAE-F294-45C7-A6A2-181460067667}" type="presOf" srcId="{02E8BD20-5083-4ECE-BBF5-2B4288F16AC4}" destId="{8DD36AF4-A0AF-405F-AFE6-1E4CFFC792AB}" srcOrd="1" destOrd="0" presId="urn:microsoft.com/office/officeart/2005/8/layout/vProcess5"/>
    <dgm:cxn modelId="{803FA9B1-3002-4A28-9372-BBB00EC47486}" srcId="{D09CB107-92D2-4136-A302-9099C5873198}" destId="{D7C24577-A38D-4A95-9C5A-6E71BC0557A4}" srcOrd="2" destOrd="0" parTransId="{3E57F52D-C3E0-425D-9C8A-087616C9DE9A}" sibTransId="{82BE94DF-5F4D-4728-9CC1-B738F02F6FEB}"/>
    <dgm:cxn modelId="{3CC2CCBD-0D6E-48EE-82E8-AF4A522607B2}" type="presOf" srcId="{21A389B1-0E49-4802-98A3-FA9DD2744A01}" destId="{86564703-C7E7-4437-917A-A9DAEB4135BF}" srcOrd="1" destOrd="0" presId="urn:microsoft.com/office/officeart/2005/8/layout/vProcess5"/>
    <dgm:cxn modelId="{20BF43CA-9898-42B0-8917-4C60B0126A6D}" type="presOf" srcId="{D09CB107-92D2-4136-A302-9099C5873198}" destId="{EAE6F728-3433-47B3-BEFB-031B5B952512}" srcOrd="0" destOrd="0" presId="urn:microsoft.com/office/officeart/2005/8/layout/vProcess5"/>
    <dgm:cxn modelId="{7B40B7DC-D9FE-4031-A104-1939F0915239}" type="presOf" srcId="{D81DBA8F-40C2-49E8-9E29-9D9101B0969E}" destId="{FE8B5416-7107-4918-8A86-7C1A1AC45FDD}" srcOrd="1" destOrd="0" presId="urn:microsoft.com/office/officeart/2005/8/layout/vProcess5"/>
    <dgm:cxn modelId="{C67D22F3-E3DF-4594-A107-D3D954463920}" type="presOf" srcId="{02E8BD20-5083-4ECE-BBF5-2B4288F16AC4}" destId="{BF11ED79-6775-49CF-8525-FEA3D247637D}" srcOrd="0" destOrd="0" presId="urn:microsoft.com/office/officeart/2005/8/layout/vProcess5"/>
    <dgm:cxn modelId="{CE70A8F3-A2DE-4A15-B12A-A890E0FD23E1}" type="presOf" srcId="{77DB162F-1A28-4CA1-8748-AEAD9E5EB1FD}" destId="{E851F129-2238-464D-B512-FF5F5183C3BE}" srcOrd="0" destOrd="0" presId="urn:microsoft.com/office/officeart/2005/8/layout/vProcess5"/>
    <dgm:cxn modelId="{C2250FEF-7802-42E3-9E09-D7DA1DA5A4B5}" type="presParOf" srcId="{EAE6F728-3433-47B3-BEFB-031B5B952512}" destId="{774D8318-7638-46AB-B09A-1E0DF76C6B17}" srcOrd="0" destOrd="0" presId="urn:microsoft.com/office/officeart/2005/8/layout/vProcess5"/>
    <dgm:cxn modelId="{F0870A78-B4D7-4A6E-9C9A-78B0260637DB}" type="presParOf" srcId="{EAE6F728-3433-47B3-BEFB-031B5B952512}" destId="{11EEB497-4E2A-46BA-8690-8E43E3D489BB}" srcOrd="1" destOrd="0" presId="urn:microsoft.com/office/officeart/2005/8/layout/vProcess5"/>
    <dgm:cxn modelId="{F026AD3B-A926-46D5-AE73-16CB7AE740AF}" type="presParOf" srcId="{EAE6F728-3433-47B3-BEFB-031B5B952512}" destId="{BF11ED79-6775-49CF-8525-FEA3D247637D}" srcOrd="2" destOrd="0" presId="urn:microsoft.com/office/officeart/2005/8/layout/vProcess5"/>
    <dgm:cxn modelId="{F690D2FD-C13C-4DA1-AA7E-62AAB4F189F0}" type="presParOf" srcId="{EAE6F728-3433-47B3-BEFB-031B5B952512}" destId="{B705A2E5-1BAF-4EF4-8A2B-70F97ECA9825}" srcOrd="3" destOrd="0" presId="urn:microsoft.com/office/officeart/2005/8/layout/vProcess5"/>
    <dgm:cxn modelId="{E7F824AA-B7C1-412B-9235-A67707328B18}" type="presParOf" srcId="{EAE6F728-3433-47B3-BEFB-031B5B952512}" destId="{7930B042-8DDD-457A-BADD-DAE719B6D4D3}" srcOrd="4" destOrd="0" presId="urn:microsoft.com/office/officeart/2005/8/layout/vProcess5"/>
    <dgm:cxn modelId="{7526CB91-3AD1-49B0-A7DC-55BC9CB3873D}" type="presParOf" srcId="{EAE6F728-3433-47B3-BEFB-031B5B952512}" destId="{95592DE0-5801-4B8A-B269-930CFA62D940}" srcOrd="5" destOrd="0" presId="urn:microsoft.com/office/officeart/2005/8/layout/vProcess5"/>
    <dgm:cxn modelId="{A79D55DD-6D1A-4D2F-A12F-572B7E87C264}" type="presParOf" srcId="{EAE6F728-3433-47B3-BEFB-031B5B952512}" destId="{E851F129-2238-464D-B512-FF5F5183C3BE}" srcOrd="6" destOrd="0" presId="urn:microsoft.com/office/officeart/2005/8/layout/vProcess5"/>
    <dgm:cxn modelId="{CD42027D-FBF2-46A9-B7BF-34730A16DC82}" type="presParOf" srcId="{EAE6F728-3433-47B3-BEFB-031B5B952512}" destId="{84B5B28F-FA30-49AD-A0F0-0054C5F655ED}" srcOrd="7" destOrd="0" presId="urn:microsoft.com/office/officeart/2005/8/layout/vProcess5"/>
    <dgm:cxn modelId="{57424264-D187-4236-B135-B46032A2E6B6}" type="presParOf" srcId="{EAE6F728-3433-47B3-BEFB-031B5B952512}" destId="{86564703-C7E7-4437-917A-A9DAEB4135BF}" srcOrd="8" destOrd="0" presId="urn:microsoft.com/office/officeart/2005/8/layout/vProcess5"/>
    <dgm:cxn modelId="{CBEB7139-9B2A-437B-9C35-F1CCC67543D9}" type="presParOf" srcId="{EAE6F728-3433-47B3-BEFB-031B5B952512}" destId="{8DD36AF4-A0AF-405F-AFE6-1E4CFFC792AB}" srcOrd="9" destOrd="0" presId="urn:microsoft.com/office/officeart/2005/8/layout/vProcess5"/>
    <dgm:cxn modelId="{8865177B-EAAC-4D5D-9E74-BAA2B07B9E88}" type="presParOf" srcId="{EAE6F728-3433-47B3-BEFB-031B5B952512}" destId="{1DBD21D0-CB09-4A69-9692-1F9C2CEBA8A8}" srcOrd="10" destOrd="0" presId="urn:microsoft.com/office/officeart/2005/8/layout/vProcess5"/>
    <dgm:cxn modelId="{E05DB169-8F20-4188-B793-0DE38A21DEA0}" type="presParOf" srcId="{EAE6F728-3433-47B3-BEFB-031B5B952512}" destId="{FE8B5416-7107-4918-8A86-7C1A1AC45FDD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A294E-2ADB-4A6D-A3E9-8E509487C3FB}">
      <dsp:nvSpPr>
        <dsp:cNvPr id="0" name=""/>
        <dsp:cNvSpPr/>
      </dsp:nvSpPr>
      <dsp:spPr>
        <a:xfrm>
          <a:off x="0" y="380522"/>
          <a:ext cx="8121693" cy="1210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Economy </a:t>
          </a:r>
          <a:r>
            <a:rPr lang="en-US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as </a:t>
          </a:r>
          <a:r>
            <a:rPr lang="en-US" sz="2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bio-physical </a:t>
          </a:r>
          <a:r>
            <a:rPr lang="en-US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process (use value rather than exchange value): reduce matter and energy throughput </a:t>
          </a:r>
          <a:r>
            <a:rPr lang="en-GB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and scale of economy via voluntary changes in production and consumption patterns</a:t>
          </a:r>
          <a:endParaRPr lang="en-U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114" y="439636"/>
        <a:ext cx="8003465" cy="1092721"/>
      </dsp:txXfrm>
    </dsp:sp>
    <dsp:sp modelId="{602D0A49-D6FD-4661-B38D-19405B9657C5}">
      <dsp:nvSpPr>
        <dsp:cNvPr id="0" name=""/>
        <dsp:cNvSpPr/>
      </dsp:nvSpPr>
      <dsp:spPr>
        <a:xfrm>
          <a:off x="0" y="1657712"/>
          <a:ext cx="8121693" cy="1210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Rightsizing to be </a:t>
          </a:r>
          <a:r>
            <a:rPr lang="en-GB" sz="2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democratically deliberated </a:t>
          </a:r>
          <a:r>
            <a:rPr lang="en-US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without undermining critical levels of wellbeing</a:t>
          </a:r>
        </a:p>
      </dsp:txBody>
      <dsp:txXfrm>
        <a:off x="59114" y="1716826"/>
        <a:ext cx="8003465" cy="1092721"/>
      </dsp:txXfrm>
    </dsp:sp>
    <dsp:sp modelId="{BCDD186A-D138-47E3-8897-F08B57B2BE9C}">
      <dsp:nvSpPr>
        <dsp:cNvPr id="0" name=""/>
        <dsp:cNvSpPr/>
      </dsp:nvSpPr>
      <dsp:spPr>
        <a:xfrm>
          <a:off x="0" y="2934902"/>
          <a:ext cx="8121693" cy="1210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Start in </a:t>
          </a:r>
          <a:r>
            <a:rPr lang="de-DE" sz="23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de-DE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de-DE" sz="23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rich</a:t>
          </a:r>
          <a:r>
            <a:rPr lang="de-DE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countries </a:t>
          </a:r>
          <a:r>
            <a:rPr lang="de-DE" sz="23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de-DE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de-DE" sz="23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de-DE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de-DE" sz="2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Global North </a:t>
          </a:r>
          <a:r>
            <a:rPr lang="de-DE" sz="23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asap</a:t>
          </a:r>
          <a:r>
            <a:rPr lang="de-DE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de-DE" sz="23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to</a:t>
          </a:r>
          <a:r>
            <a:rPr lang="de-DE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de-DE" sz="23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allow</a:t>
          </a:r>
          <a:r>
            <a:rPr lang="de-DE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de-DE" sz="23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for</a:t>
          </a:r>
          <a:r>
            <a:rPr lang="de-DE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de-DE" sz="23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space</a:t>
          </a:r>
          <a:r>
            <a:rPr lang="de-DE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de-DE" sz="23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for</a:t>
          </a:r>
          <a:r>
            <a:rPr lang="de-DE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de-DE" sz="23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development</a:t>
          </a:r>
          <a:r>
            <a:rPr lang="de-DE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in </a:t>
          </a:r>
          <a:r>
            <a:rPr lang="de-DE" sz="23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de-DE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G</a:t>
          </a:r>
          <a:r>
            <a:rPr lang="en-US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lobal South</a:t>
          </a:r>
        </a:p>
      </dsp:txBody>
      <dsp:txXfrm>
        <a:off x="59114" y="2994016"/>
        <a:ext cx="8003465" cy="10927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8B4137-352A-49BA-9C6A-7500C67C2104}">
      <dsp:nvSpPr>
        <dsp:cNvPr id="0" name=""/>
        <dsp:cNvSpPr/>
      </dsp:nvSpPr>
      <dsp:spPr>
        <a:xfrm>
          <a:off x="0" y="2234"/>
          <a:ext cx="7153147" cy="11327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0807F9-5DB6-4DF9-883E-69038D82B4E4}">
      <dsp:nvSpPr>
        <dsp:cNvPr id="0" name=""/>
        <dsp:cNvSpPr/>
      </dsp:nvSpPr>
      <dsp:spPr>
        <a:xfrm>
          <a:off x="342642" y="257092"/>
          <a:ext cx="622985" cy="62298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914F50-5A13-4915-B457-B61F6247E52D}">
      <dsp:nvSpPr>
        <dsp:cNvPr id="0" name=""/>
        <dsp:cNvSpPr/>
      </dsp:nvSpPr>
      <dsp:spPr>
        <a:xfrm>
          <a:off x="1308270" y="2234"/>
          <a:ext cx="3218916" cy="1132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878" tIns="119878" rIns="119878" bIns="1198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Social theory </a:t>
          </a:r>
          <a:r>
            <a:rPr lang="en-US" sz="1900" kern="1200" dirty="0"/>
            <a:t>capable of capturing the </a:t>
          </a:r>
          <a:r>
            <a:rPr lang="en-US" sz="1900" b="1" kern="1200" dirty="0"/>
            <a:t>complexity </a:t>
          </a:r>
          <a:r>
            <a:rPr lang="en-US" sz="1900" kern="1200" dirty="0"/>
            <a:t>of degrowth transformations </a:t>
          </a:r>
        </a:p>
      </dsp:txBody>
      <dsp:txXfrm>
        <a:off x="1308270" y="2234"/>
        <a:ext cx="3218916" cy="1132701"/>
      </dsp:txXfrm>
    </dsp:sp>
    <dsp:sp modelId="{D9FACEBC-4282-4C85-B4C3-7B94C79F11D4}">
      <dsp:nvSpPr>
        <dsp:cNvPr id="0" name=""/>
        <dsp:cNvSpPr/>
      </dsp:nvSpPr>
      <dsp:spPr>
        <a:xfrm>
          <a:off x="4527186" y="2234"/>
          <a:ext cx="2625960" cy="1132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878" tIns="119878" rIns="119878" bIns="119878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 range of institutions and values would need to change in parallel and at similar speeds (Buchs &amp; Koch 2017, 2019) to avoid anomie and exclusion</a:t>
          </a:r>
        </a:p>
      </dsp:txBody>
      <dsp:txXfrm>
        <a:off x="4527186" y="2234"/>
        <a:ext cx="2625960" cy="1132701"/>
      </dsp:txXfrm>
    </dsp:sp>
    <dsp:sp modelId="{C82842C7-2654-40F8-99DE-D670340E1513}">
      <dsp:nvSpPr>
        <dsp:cNvPr id="0" name=""/>
        <dsp:cNvSpPr/>
      </dsp:nvSpPr>
      <dsp:spPr>
        <a:xfrm>
          <a:off x="0" y="1418111"/>
          <a:ext cx="7153147" cy="11327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D771B5-756F-4DA9-A6B3-9936FF57F014}">
      <dsp:nvSpPr>
        <dsp:cNvPr id="0" name=""/>
        <dsp:cNvSpPr/>
      </dsp:nvSpPr>
      <dsp:spPr>
        <a:xfrm>
          <a:off x="342642" y="1672969"/>
          <a:ext cx="622985" cy="62298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13583E-4E3B-4B28-8B7E-57AB6DCB906D}">
      <dsp:nvSpPr>
        <dsp:cNvPr id="0" name=""/>
        <dsp:cNvSpPr/>
      </dsp:nvSpPr>
      <dsp:spPr>
        <a:xfrm>
          <a:off x="1308270" y="1418111"/>
          <a:ext cx="5844876" cy="1132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878" tIns="119878" rIns="119878" bIns="1198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Combination of </a:t>
          </a:r>
          <a:r>
            <a:rPr lang="en-US" sz="1900" b="1" kern="1200" dirty="0"/>
            <a:t>Critical Realism</a:t>
          </a:r>
          <a:r>
            <a:rPr lang="en-US" sz="1900" kern="1200" dirty="0"/>
            <a:t> (CR, Buch-Hansen &amp; Nesterova 2021/2023), heterodox </a:t>
          </a:r>
          <a:r>
            <a:rPr lang="en-US" sz="1900" b="1" kern="1200" dirty="0"/>
            <a:t>political economy </a:t>
          </a:r>
          <a:r>
            <a:rPr lang="en-US" sz="1900" kern="1200" dirty="0"/>
            <a:t>and </a:t>
          </a:r>
          <a:r>
            <a:rPr lang="en-US" sz="1900" b="1" kern="1200" dirty="0" err="1"/>
            <a:t>Bourdieusean</a:t>
          </a:r>
          <a:r>
            <a:rPr lang="en-US" sz="1900" b="1" kern="1200" dirty="0"/>
            <a:t> sociology</a:t>
          </a:r>
          <a:r>
            <a:rPr lang="en-US" sz="1900" kern="1200" dirty="0"/>
            <a:t>, along </a:t>
          </a:r>
        </a:p>
      </dsp:txBody>
      <dsp:txXfrm>
        <a:off x="1308270" y="1418111"/>
        <a:ext cx="5844876" cy="1132701"/>
      </dsp:txXfrm>
    </dsp:sp>
    <dsp:sp modelId="{4ED919ED-FE4F-4839-A5B9-7941FC07B364}">
      <dsp:nvSpPr>
        <dsp:cNvPr id="0" name=""/>
        <dsp:cNvSpPr/>
      </dsp:nvSpPr>
      <dsp:spPr>
        <a:xfrm>
          <a:off x="0" y="2833988"/>
          <a:ext cx="7153147" cy="11327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5CFDAA-DC96-4608-A431-2C1D983EFC13}">
      <dsp:nvSpPr>
        <dsp:cNvPr id="0" name=""/>
        <dsp:cNvSpPr/>
      </dsp:nvSpPr>
      <dsp:spPr>
        <a:xfrm>
          <a:off x="342642" y="3088845"/>
          <a:ext cx="622985" cy="62298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FE5890-FAD5-4C4B-8D0B-364AD119BA47}">
      <dsp:nvSpPr>
        <dsp:cNvPr id="0" name=""/>
        <dsp:cNvSpPr/>
      </dsp:nvSpPr>
      <dsp:spPr>
        <a:xfrm>
          <a:off x="1308270" y="2833988"/>
          <a:ext cx="5844876" cy="1132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878" tIns="119878" rIns="119878" bIns="1198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Four planes of social being</a:t>
          </a:r>
          <a:r>
            <a:rPr lang="en-US" sz="1900" kern="1200"/>
            <a:t> (CR): material transactions with nature, social interactions, social structures, inner being, and</a:t>
          </a:r>
        </a:p>
      </dsp:txBody>
      <dsp:txXfrm>
        <a:off x="1308270" y="2833988"/>
        <a:ext cx="5844876" cy="1132701"/>
      </dsp:txXfrm>
    </dsp:sp>
    <dsp:sp modelId="{701864D5-6578-4C88-880D-A2351D83439B}">
      <dsp:nvSpPr>
        <dsp:cNvPr id="0" name=""/>
        <dsp:cNvSpPr/>
      </dsp:nvSpPr>
      <dsp:spPr>
        <a:xfrm>
          <a:off x="0" y="4249864"/>
          <a:ext cx="7153147" cy="11327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DE1378-8F06-4365-82F3-9C991AB97450}">
      <dsp:nvSpPr>
        <dsp:cNvPr id="0" name=""/>
        <dsp:cNvSpPr/>
      </dsp:nvSpPr>
      <dsp:spPr>
        <a:xfrm>
          <a:off x="342642" y="4504722"/>
          <a:ext cx="622985" cy="62298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CDC5F0-A6F7-408C-8C74-64C52874DDAF}">
      <dsp:nvSpPr>
        <dsp:cNvPr id="0" name=""/>
        <dsp:cNvSpPr/>
      </dsp:nvSpPr>
      <dsp:spPr>
        <a:xfrm>
          <a:off x="1308270" y="4249864"/>
          <a:ext cx="5844876" cy="1132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878" tIns="119878" rIns="119878" bIns="1198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Three sites </a:t>
          </a:r>
          <a:r>
            <a:rPr lang="en-US" sz="1900" b="0" kern="1200" dirty="0"/>
            <a:t>(</a:t>
          </a:r>
          <a:r>
            <a:rPr lang="en-US" sz="1900" kern="1200" dirty="0"/>
            <a:t>business/economy, civil society, state)</a:t>
          </a:r>
          <a:r>
            <a:rPr lang="en-US" sz="1900" b="1" kern="1200" dirty="0"/>
            <a:t> </a:t>
          </a:r>
          <a:r>
            <a:rPr lang="en-US" sz="1900" b="0" kern="1200" dirty="0"/>
            <a:t>and</a:t>
          </a:r>
          <a:r>
            <a:rPr lang="en-US" sz="1900" b="1" kern="1200" dirty="0"/>
            <a:t> scales </a:t>
          </a:r>
          <a:r>
            <a:rPr lang="en-US" sz="1900" kern="1200" dirty="0"/>
            <a:t>of social practices (</a:t>
          </a:r>
          <a:r>
            <a:rPr lang="en-US" sz="1900" b="0" kern="1200" dirty="0"/>
            <a:t>local, national and transnational, EU)</a:t>
          </a:r>
        </a:p>
      </dsp:txBody>
      <dsp:txXfrm>
        <a:off x="1308270" y="4249864"/>
        <a:ext cx="5844876" cy="11327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EEB497-4E2A-46BA-8690-8E43E3D489BB}">
      <dsp:nvSpPr>
        <dsp:cNvPr id="0" name=""/>
        <dsp:cNvSpPr/>
      </dsp:nvSpPr>
      <dsp:spPr>
        <a:xfrm>
          <a:off x="0" y="0"/>
          <a:ext cx="6583680" cy="9414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Complexity </a:t>
          </a:r>
          <a:r>
            <a:rPr 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en-US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degrowth transformations and intersection of power relations </a:t>
          </a:r>
          <a:r>
            <a:rPr 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best understood in terms of different planes of social being as well as sites and scales of social practices</a:t>
          </a:r>
        </a:p>
      </dsp:txBody>
      <dsp:txXfrm>
        <a:off x="27573" y="27573"/>
        <a:ext cx="5488274" cy="886265"/>
      </dsp:txXfrm>
    </dsp:sp>
    <dsp:sp modelId="{BF11ED79-6775-49CF-8525-FEA3D247637D}">
      <dsp:nvSpPr>
        <dsp:cNvPr id="0" name=""/>
        <dsp:cNvSpPr/>
      </dsp:nvSpPr>
      <dsp:spPr>
        <a:xfrm>
          <a:off x="551383" y="1112576"/>
          <a:ext cx="6583680" cy="9414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Empirical</a:t>
          </a:r>
          <a:r>
            <a:rPr lang="en-GB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gap </a:t>
          </a:r>
          <a:r>
            <a:rPr lang="en-GB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between </a:t>
          </a:r>
          <a:r>
            <a:rPr lang="en-GB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quantitative</a:t>
          </a:r>
          <a:r>
            <a:rPr lang="en-GB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survey and </a:t>
          </a:r>
          <a:r>
            <a:rPr lang="en-GB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qualitative</a:t>
          </a:r>
          <a:r>
            <a:rPr lang="en-GB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forum data in relation </a:t>
          </a:r>
          <a:r>
            <a:rPr lang="en-GB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to the support </a:t>
          </a:r>
          <a:r>
            <a:rPr lang="en-GB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for transformational policies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8956" y="1140149"/>
        <a:ext cx="5365233" cy="886265"/>
      </dsp:txXfrm>
    </dsp:sp>
    <dsp:sp modelId="{B705A2E5-1BAF-4EF4-8A2B-70F97ECA9825}">
      <dsp:nvSpPr>
        <dsp:cNvPr id="0" name=""/>
        <dsp:cNvSpPr/>
      </dsp:nvSpPr>
      <dsp:spPr>
        <a:xfrm>
          <a:off x="1094536" y="2225153"/>
          <a:ext cx="6583680" cy="9414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Expansion of </a:t>
          </a:r>
          <a:r>
            <a:rPr lang="en-GB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alternative spaces (</a:t>
          </a:r>
          <a:r>
            <a:rPr lang="en-GB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Koch 2020b) as measure of ‘</a:t>
          </a:r>
          <a:r>
            <a:rPr lang="en-GB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countertraining</a:t>
          </a:r>
          <a:r>
            <a:rPr lang="en-GB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’ (Bourdieu) </a:t>
          </a:r>
          <a:r>
            <a:rPr lang="en-GB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such as citizen </a:t>
          </a:r>
          <a:r>
            <a:rPr lang="en-GB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forums or assemblies</a:t>
          </a:r>
          <a:r>
            <a:rPr lang="en-GB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where </a:t>
          </a:r>
          <a:r>
            <a:rPr lang="en-GB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eco-social policies are co-developed </a:t>
          </a:r>
          <a:r>
            <a:rPr lang="en-GB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at local, national and European levels 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22109" y="2252726"/>
        <a:ext cx="5373463" cy="886265"/>
      </dsp:txXfrm>
    </dsp:sp>
    <dsp:sp modelId="{7930B042-8DDD-457A-BADD-DAE719B6D4D3}">
      <dsp:nvSpPr>
        <dsp:cNvPr id="0" name=""/>
        <dsp:cNvSpPr/>
      </dsp:nvSpPr>
      <dsp:spPr>
        <a:xfrm>
          <a:off x="1645920" y="3337729"/>
          <a:ext cx="6583680" cy="9414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Many thanks!</a:t>
          </a:r>
          <a:endParaRPr lang="en-US" sz="4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73493" y="3365302"/>
        <a:ext cx="5365233" cy="886265"/>
      </dsp:txXfrm>
    </dsp:sp>
    <dsp:sp modelId="{95592DE0-5801-4B8A-B269-930CFA62D940}">
      <dsp:nvSpPr>
        <dsp:cNvPr id="0" name=""/>
        <dsp:cNvSpPr/>
      </dsp:nvSpPr>
      <dsp:spPr>
        <a:xfrm>
          <a:off x="5971762" y="721035"/>
          <a:ext cx="611917" cy="61191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6109443" y="721035"/>
        <a:ext cx="336555" cy="460468"/>
      </dsp:txXfrm>
    </dsp:sp>
    <dsp:sp modelId="{E851F129-2238-464D-B512-FF5F5183C3BE}">
      <dsp:nvSpPr>
        <dsp:cNvPr id="0" name=""/>
        <dsp:cNvSpPr/>
      </dsp:nvSpPr>
      <dsp:spPr>
        <a:xfrm>
          <a:off x="6523146" y="1833611"/>
          <a:ext cx="611917" cy="61191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6660827" y="1833611"/>
        <a:ext cx="336555" cy="460468"/>
      </dsp:txXfrm>
    </dsp:sp>
    <dsp:sp modelId="{84B5B28F-FA30-49AD-A0F0-0054C5F655ED}">
      <dsp:nvSpPr>
        <dsp:cNvPr id="0" name=""/>
        <dsp:cNvSpPr/>
      </dsp:nvSpPr>
      <dsp:spPr>
        <a:xfrm>
          <a:off x="7066299" y="2946188"/>
          <a:ext cx="611917" cy="61191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7203980" y="2946188"/>
        <a:ext cx="336555" cy="460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9213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F1932-F350-4339-BA97-E79ACDDCCA10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9887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9213" y="9444038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2EB87E-121E-4D5F-A114-2B2A75397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689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baseline="0" dirty="0"/>
          </a:p>
          <a:p>
            <a:pPr marL="171193" indent="-171193" eaLnBrk="1" hangingPunct="1">
              <a:spcBef>
                <a:spcPct val="0"/>
              </a:spcBef>
              <a:buFontTx/>
              <a:buChar char="-"/>
            </a:pPr>
            <a:endParaRPr lang="en-GB" altLang="en-US" baseline="0" dirty="0"/>
          </a:p>
          <a:p>
            <a:pPr eaLnBrk="1" hangingPunct="1">
              <a:spcBef>
                <a:spcPct val="0"/>
              </a:spcBef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09783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7700" indent="-177700">
              <a:buFont typeface="Arial" panose="020B0604020202020204" pitchFamily="34" charset="0"/>
              <a:buChar char="•"/>
            </a:pPr>
            <a:r>
              <a:rPr lang="en-GB" dirty="0"/>
              <a:t>We also want to bring in some sociological theory to highlight some of the difficulties to transition to a postgrowth society</a:t>
            </a:r>
          </a:p>
          <a:p>
            <a:pPr marL="177700" indent="-177700">
              <a:buFont typeface="Arial" panose="020B0604020202020204" pitchFamily="34" charset="0"/>
              <a:buChar char="•"/>
            </a:pPr>
            <a:r>
              <a:rPr lang="en-GB" dirty="0"/>
              <a:t>Wellbeing is generated through social practices</a:t>
            </a:r>
          </a:p>
          <a:p>
            <a:pPr marL="177700" indent="-177700">
              <a:buFont typeface="Arial" panose="020B0604020202020204" pitchFamily="34" charset="0"/>
              <a:buChar char="•"/>
            </a:pPr>
            <a:r>
              <a:rPr lang="en-GB" dirty="0"/>
              <a:t>Social practices connect micro and macro levels of society, agency and structure</a:t>
            </a:r>
          </a:p>
          <a:p>
            <a:pPr marL="177700" indent="-177700">
              <a:buFont typeface="Arial" panose="020B0604020202020204" pitchFamily="34" charset="0"/>
              <a:buChar char="•"/>
            </a:pPr>
            <a:r>
              <a:rPr lang="en-GB" dirty="0"/>
              <a:t>Through SP actors continuously re-create a variety of social structures – which are then again manifested at the micro level, in people’s minds, identities, perceptions, skills, bodies, etc. and on which people draw in their actions</a:t>
            </a:r>
          </a:p>
          <a:p>
            <a:pPr marL="177700" indent="-177700">
              <a:buFont typeface="Arial" panose="020B0604020202020204" pitchFamily="34" charset="0"/>
              <a:buChar char="•"/>
            </a:pPr>
            <a:endParaRPr lang="en-GB" dirty="0"/>
          </a:p>
          <a:p>
            <a:pPr marL="177700" indent="-177700">
              <a:buFont typeface="Arial" panose="020B0604020202020204" pitchFamily="34" charset="0"/>
              <a:buChar char="•"/>
            </a:pPr>
            <a:r>
              <a:rPr lang="en-GB" dirty="0"/>
              <a:t>Several points follow from this:</a:t>
            </a:r>
          </a:p>
          <a:p>
            <a:pPr marL="177700" indent="-177700">
              <a:buFont typeface="Arial" panose="020B0604020202020204" pitchFamily="34" charset="0"/>
              <a:buChar char="•"/>
            </a:pPr>
            <a:r>
              <a:rPr lang="en-GB" dirty="0"/>
              <a:t>The growth paradigm has structural properties and is related to a variety of coupled social structures, at the moment centred around market capitalism</a:t>
            </a:r>
          </a:p>
          <a:p>
            <a:pPr marL="177700" indent="-177700" defTabSz="947733">
              <a:buFont typeface="Arial" panose="020B0604020202020204" pitchFamily="34" charset="0"/>
              <a:buChar char="•"/>
              <a:defRPr/>
            </a:pPr>
            <a:r>
              <a:rPr lang="en-GB" dirty="0"/>
              <a:t>But this also includes the role of the welfare state – and through it also inequality – which is currently dependent on growth</a:t>
            </a:r>
          </a:p>
          <a:p>
            <a:pPr marL="177700" indent="-177700" defTabSz="947733">
              <a:buFont typeface="Arial" panose="020B0604020202020204" pitchFamily="34" charset="0"/>
              <a:buChar char="•"/>
              <a:defRPr/>
            </a:pPr>
            <a:r>
              <a:rPr lang="en-GB" dirty="0"/>
              <a:t>Wellbeing is therefore embedded in a variety of social structures (established through practices)</a:t>
            </a:r>
          </a:p>
          <a:p>
            <a:pPr marL="177700" indent="-177700">
              <a:buFont typeface="Arial" panose="020B0604020202020204" pitchFamily="34" charset="0"/>
              <a:buChar char="•"/>
            </a:pPr>
            <a:endParaRPr lang="en-GB" dirty="0"/>
          </a:p>
          <a:p>
            <a:pPr marL="177700" indent="-177700">
              <a:buFont typeface="Arial" panose="020B0604020202020204" pitchFamily="34" charset="0"/>
              <a:buChar char="•"/>
            </a:pPr>
            <a:r>
              <a:rPr lang="en-GB" dirty="0"/>
              <a:t>These social structures are coupled to each other – simultaneous change required</a:t>
            </a:r>
          </a:p>
          <a:p>
            <a:pPr marL="177700" indent="-177700">
              <a:buFont typeface="Arial" panose="020B0604020202020204" pitchFamily="34" charset="0"/>
              <a:buChar char="•"/>
            </a:pPr>
            <a:r>
              <a:rPr lang="en-GB" dirty="0"/>
              <a:t>An example for this is the coupling of market capitalism and social discourses – e.g. the phenomenon that growth is almost unconsciously understood as completely normal by people, politicians, business people – so to move to postgrowth would also require fundamental cultural change.</a:t>
            </a:r>
          </a:p>
          <a:p>
            <a:pPr marL="177700" indent="-177700">
              <a:buFontTx/>
              <a:buChar char="-"/>
            </a:pPr>
            <a:endParaRPr lang="en-GB" dirty="0"/>
          </a:p>
          <a:p>
            <a:pPr marL="177700" indent="-177700">
              <a:buFontTx/>
              <a:buChar char="-"/>
            </a:pPr>
            <a:endParaRPr lang="en-GB" dirty="0"/>
          </a:p>
          <a:p>
            <a:pPr marL="177700" indent="-177700">
              <a:buFontTx/>
              <a:buChar char="-"/>
            </a:pPr>
            <a:r>
              <a:rPr lang="en-GB" dirty="0"/>
              <a:t>Transition to a new socio-economic</a:t>
            </a:r>
            <a:r>
              <a:rPr lang="en-GB" baseline="0" dirty="0"/>
              <a:t> system means that all of these coupled structures would need to change in tandem. </a:t>
            </a:r>
          </a:p>
          <a:p>
            <a:pPr marL="177700" indent="-177700">
              <a:buFontTx/>
              <a:buChar char="-"/>
            </a:pPr>
            <a:r>
              <a:rPr lang="en-GB" baseline="0" dirty="0"/>
              <a:t>Unlikely? More likely that there will be different speeds of change? What are the wellbeing implications of that? </a:t>
            </a:r>
            <a:r>
              <a:rPr lang="en-GB" baseline="0" dirty="0">
                <a:sym typeface="Wingdings" panose="05000000000000000000" pitchFamily="2" charset="2"/>
              </a:rPr>
              <a:t> Disruption of social institutions = negative wellbeing implications (e.g. Russia)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84994-0AB4-40C6-B870-F63285D3B6E0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831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84994-0AB4-40C6-B870-F63285D3B6E0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4397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84994-0AB4-40C6-B870-F63285D3B6E0}" type="slidenum">
              <a:rPr lang="en-GB" altLang="en-US" smtClean="0"/>
              <a:pPr/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1697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D06-3104-4707-AE5F-285A50AB8A3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DB-8CFE-447F-8447-C5CE3DACF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82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D06-3104-4707-AE5F-285A50AB8A3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DB-8CFE-447F-8447-C5CE3DACF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40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D06-3104-4707-AE5F-285A50AB8A3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DB-8CFE-447F-8447-C5CE3DACF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47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D06-3104-4707-AE5F-285A50AB8A3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DB-8CFE-447F-8447-C5CE3DACF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806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D06-3104-4707-AE5F-285A50AB8A3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DB-8CFE-447F-8447-C5CE3DACF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84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D06-3104-4707-AE5F-285A50AB8A3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DB-8CFE-447F-8447-C5CE3DACF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795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D06-3104-4707-AE5F-285A50AB8A3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DB-8CFE-447F-8447-C5CE3DACF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664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D06-3104-4707-AE5F-285A50AB8A3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DB-8CFE-447F-8447-C5CE3DACF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373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D06-3104-4707-AE5F-285A50AB8A3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DB-8CFE-447F-8447-C5CE3DACF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58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D06-3104-4707-AE5F-285A50AB8A3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DB-8CFE-447F-8447-C5CE3DACF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13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D06-3104-4707-AE5F-285A50AB8A3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DB-8CFE-447F-8447-C5CE3DACF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31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5D06-3104-4707-AE5F-285A50AB8A3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B63DB-8CFE-447F-8447-C5CE3DACF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80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77/1388262723120498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5037" y="-17801"/>
            <a:ext cx="4355976" cy="68758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155" y="-17802"/>
            <a:ext cx="4355976" cy="6875801"/>
          </a:xfrm>
          <a:prstGeom prst="rect">
            <a:avLst/>
          </a:prstGeom>
        </p:spPr>
      </p:pic>
      <p:sp>
        <p:nvSpPr>
          <p:cNvPr id="102402" name="Line 4"/>
          <p:cNvSpPr>
            <a:spLocks noChangeShapeType="1"/>
          </p:cNvSpPr>
          <p:nvPr/>
        </p:nvSpPr>
        <p:spPr bwMode="white">
          <a:xfrm>
            <a:off x="1725614" y="1341438"/>
            <a:ext cx="87137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752599" y="784080"/>
            <a:ext cx="8893175" cy="295465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Power and the State in Degrowth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Transformations</a:t>
            </a:r>
            <a:br>
              <a:rPr lang="en-GB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Prof Max Koch, Lund University</a:t>
            </a:r>
            <a:b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7"/>
          <p:cNvSpPr txBox="1">
            <a:spLocks noChangeArrowheads="1"/>
          </p:cNvSpPr>
          <p:nvPr/>
        </p:nvSpPr>
        <p:spPr bwMode="ltGray">
          <a:xfrm>
            <a:off x="2162344" y="3603286"/>
            <a:ext cx="8713787" cy="4111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</a:p>
          <a:p>
            <a:r>
              <a:rPr lang="en-GB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Climate and planetary emergency and policy implications </a:t>
            </a:r>
          </a:p>
          <a:p>
            <a:endParaRPr lang="en-GB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Theorizing degrowth transformations</a:t>
            </a:r>
            <a:r>
              <a:rPr lang="sv-SE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v-SE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sv-SE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state</a:t>
            </a:r>
          </a:p>
          <a:p>
            <a:endParaRPr lang="en-GB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Empirically studying degrowth transformations</a:t>
            </a:r>
          </a:p>
          <a:p>
            <a:r>
              <a:rPr lang="en-GB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quantitative survey data on support for eco-social policies and</a:t>
            </a:r>
          </a:p>
          <a:p>
            <a:r>
              <a:rPr lang="en-GB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habitus groups in Sweden</a:t>
            </a:r>
          </a:p>
          <a:p>
            <a:r>
              <a:rPr lang="en-GB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qualitative data from deliberative citizen forums</a:t>
            </a:r>
          </a:p>
          <a:p>
            <a:r>
              <a:rPr lang="en-GB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pPr marL="457200" indent="-457200">
              <a:buAutoNum type="arabicPeriod" startAt="4"/>
            </a:pPr>
            <a:endParaRPr lang="en-GB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br>
              <a:rPr lang="en-GB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GB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AutoShape 4" descr="Image result for green leaves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1048" y="-17564"/>
            <a:ext cx="1048608" cy="136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373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/>
        </p:nvSpPr>
        <p:spPr>
          <a:xfrm>
            <a:off x="2084291" y="1082489"/>
            <a:ext cx="4921624" cy="42627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3605823" y="2339790"/>
            <a:ext cx="2003611" cy="1748117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494929" y="2581836"/>
            <a:ext cx="133125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Outer / planetary boundaries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50327" y="3175798"/>
            <a:ext cx="106231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Inner boundary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Minimum for needs satisfaction (sufficiency level)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56524" y="1170239"/>
            <a:ext cx="2796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Safe and just operating space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target for eco-social policies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2899" y="5345206"/>
            <a:ext cx="45585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Elaborated</a:t>
            </a:r>
            <a:r>
              <a:rPr lang="sv-S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Steffen et al (2015), </a:t>
            </a:r>
            <a:r>
              <a:rPr lang="sv-S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Raworth</a:t>
            </a:r>
            <a:r>
              <a:rPr lang="sv-S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(2017), </a:t>
            </a:r>
            <a:r>
              <a:rPr lang="sv-S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Gough</a:t>
            </a:r>
            <a:r>
              <a:rPr lang="sv-S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(2020), Spash (2020), </a:t>
            </a:r>
            <a:r>
              <a:rPr lang="sv-SE" sz="18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et al (2021), </a:t>
            </a:r>
            <a:r>
              <a:rPr lang="sv-S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Khan et al (2023),  Koch (2022b), McGann &amp; Murphy (2023), Bärnthaler and </a:t>
            </a:r>
            <a:r>
              <a:rPr lang="sv-S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Gough</a:t>
            </a:r>
            <a:r>
              <a:rPr lang="sv-S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(2023)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1499" y="159159"/>
            <a:ext cx="43299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Inner (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‘social </a:t>
            </a:r>
            <a:r>
              <a:rPr lang="sv-S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floors</a:t>
            </a:r>
            <a:r>
              <a:rPr lang="sv-S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’) and </a:t>
            </a:r>
            <a:r>
              <a:rPr lang="sv-S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outer</a:t>
            </a:r>
            <a:r>
              <a:rPr lang="sv-S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‘ecological c</a:t>
            </a:r>
            <a:r>
              <a:rPr lang="sv-S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eilings</a:t>
            </a:r>
            <a:r>
              <a:rPr lang="sv-S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’) </a:t>
            </a:r>
            <a:r>
              <a:rPr lang="sv-S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boundaries</a:t>
            </a:r>
            <a:r>
              <a:rPr lang="sv-S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sv-S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sv-S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sv-S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204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for </a:t>
            </a:r>
            <a:r>
              <a:rPr lang="sv-S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</a:t>
            </a:r>
            <a:r>
              <a:rPr lang="sv-S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-social policy </a:t>
            </a:r>
            <a:r>
              <a:rPr lang="sv-S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ideas</a:t>
            </a:r>
            <a:r>
              <a:rPr lang="sv-S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sv-S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respect</a:t>
            </a:r>
            <a:r>
              <a:rPr lang="sv-S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‘social floors</a:t>
            </a:r>
            <a:r>
              <a:rPr lang="sv-S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‘ecological ceilings’ </a:t>
            </a:r>
            <a:r>
              <a:rPr lang="sv-S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(Survey data, Sweden 2020 and 2021; Khan et al 2023, Lee et al 2023)</a:t>
            </a:r>
            <a:br>
              <a:rPr lang="sv-S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3C3E884-EEC5-5068-7855-7C7C824A1A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4769232"/>
              </p:ext>
            </p:extLst>
          </p:nvPr>
        </p:nvGraphicFramePr>
        <p:xfrm>
          <a:off x="838200" y="1479981"/>
          <a:ext cx="9809825" cy="30266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3378">
                  <a:extLst>
                    <a:ext uri="{9D8B030D-6E8A-4147-A177-3AD203B41FA5}">
                      <a16:colId xmlns:a16="http://schemas.microsoft.com/office/drawing/2014/main" val="3149281550"/>
                    </a:ext>
                  </a:extLst>
                </a:gridCol>
                <a:gridCol w="911307">
                  <a:extLst>
                    <a:ext uri="{9D8B030D-6E8A-4147-A177-3AD203B41FA5}">
                      <a16:colId xmlns:a16="http://schemas.microsoft.com/office/drawing/2014/main" val="281235498"/>
                    </a:ext>
                  </a:extLst>
                </a:gridCol>
                <a:gridCol w="810961">
                  <a:extLst>
                    <a:ext uri="{9D8B030D-6E8A-4147-A177-3AD203B41FA5}">
                      <a16:colId xmlns:a16="http://schemas.microsoft.com/office/drawing/2014/main" val="376747786"/>
                    </a:ext>
                  </a:extLst>
                </a:gridCol>
                <a:gridCol w="807868">
                  <a:extLst>
                    <a:ext uri="{9D8B030D-6E8A-4147-A177-3AD203B41FA5}">
                      <a16:colId xmlns:a16="http://schemas.microsoft.com/office/drawing/2014/main" val="2430838578"/>
                    </a:ext>
                  </a:extLst>
                </a:gridCol>
                <a:gridCol w="798991">
                  <a:extLst>
                    <a:ext uri="{9D8B030D-6E8A-4147-A177-3AD203B41FA5}">
                      <a16:colId xmlns:a16="http://schemas.microsoft.com/office/drawing/2014/main" val="3392483842"/>
                    </a:ext>
                  </a:extLst>
                </a:gridCol>
                <a:gridCol w="701335">
                  <a:extLst>
                    <a:ext uri="{9D8B030D-6E8A-4147-A177-3AD203B41FA5}">
                      <a16:colId xmlns:a16="http://schemas.microsoft.com/office/drawing/2014/main" val="3936512507"/>
                    </a:ext>
                  </a:extLst>
                </a:gridCol>
                <a:gridCol w="790113">
                  <a:extLst>
                    <a:ext uri="{9D8B030D-6E8A-4147-A177-3AD203B41FA5}">
                      <a16:colId xmlns:a16="http://schemas.microsoft.com/office/drawing/2014/main" val="2487413923"/>
                    </a:ext>
                  </a:extLst>
                </a:gridCol>
                <a:gridCol w="852256">
                  <a:extLst>
                    <a:ext uri="{9D8B030D-6E8A-4147-A177-3AD203B41FA5}">
                      <a16:colId xmlns:a16="http://schemas.microsoft.com/office/drawing/2014/main" val="3800207555"/>
                    </a:ext>
                  </a:extLst>
                </a:gridCol>
                <a:gridCol w="861134">
                  <a:extLst>
                    <a:ext uri="{9D8B030D-6E8A-4147-A177-3AD203B41FA5}">
                      <a16:colId xmlns:a16="http://schemas.microsoft.com/office/drawing/2014/main" val="949398665"/>
                    </a:ext>
                  </a:extLst>
                </a:gridCol>
                <a:gridCol w="941033">
                  <a:extLst>
                    <a:ext uri="{9D8B030D-6E8A-4147-A177-3AD203B41FA5}">
                      <a16:colId xmlns:a16="http://schemas.microsoft.com/office/drawing/2014/main" val="2925080261"/>
                    </a:ext>
                  </a:extLst>
                </a:gridCol>
                <a:gridCol w="736847">
                  <a:extLst>
                    <a:ext uri="{9D8B030D-6E8A-4147-A177-3AD203B41FA5}">
                      <a16:colId xmlns:a16="http://schemas.microsoft.com/office/drawing/2014/main" val="4180637999"/>
                    </a:ext>
                  </a:extLst>
                </a:gridCol>
                <a:gridCol w="754602">
                  <a:extLst>
                    <a:ext uri="{9D8B030D-6E8A-4147-A177-3AD203B41FA5}">
                      <a16:colId xmlns:a16="http://schemas.microsoft.com/office/drawing/2014/main" val="4280701441"/>
                    </a:ext>
                  </a:extLst>
                </a:gridCol>
              </a:tblGrid>
              <a:tr h="1376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Limit living space (2021)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Limit number of flights (2021)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Limit (maximum) income (2021)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Tax on wealth (2020)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Tax on meat consumption(2020)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-king time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reduc-tion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(2020)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UBI: Basic income (2020)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UBS: Water low fee (2021)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UBS: Public trans-port in nascent area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 fee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(2021)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UBS: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-city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 fee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(2021)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UBS: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Inter-net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 fee 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(2021)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1719259"/>
                  </a:ext>
                </a:extLst>
              </a:tr>
              <a:tr h="205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Against 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70.4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59.7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50.7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42.7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52.7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31.4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71.1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25.1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22.6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25.9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24.6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6975271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Unde-cided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21.1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18.8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22.1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14.8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17.0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17.6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24.7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22.7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25.4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29.0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3877646"/>
                  </a:ext>
                </a:extLst>
              </a:tr>
              <a:tr h="213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favour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21.4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27.2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42.5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30.3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51.6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11.3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50.2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54.7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48.8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46.5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176515"/>
                  </a:ext>
                </a:extLst>
              </a:tr>
              <a:tr h="205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6360008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CAE190FE-FF40-0DC7-BEEE-0D309DB01FE6}"/>
              </a:ext>
            </a:extLst>
          </p:cNvPr>
          <p:cNvSpPr/>
          <p:nvPr/>
        </p:nvSpPr>
        <p:spPr>
          <a:xfrm>
            <a:off x="838200" y="4717291"/>
            <a:ext cx="6947965" cy="660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Ceilings</a:t>
            </a:r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Limit, tax, </a:t>
            </a:r>
            <a:r>
              <a:rPr lang="sv-S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reduce</a:t>
            </a:r>
            <a:endParaRPr lang="sv-S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Floors</a:t>
            </a:r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Universal Basic </a:t>
            </a:r>
            <a:r>
              <a:rPr lang="sv-S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(UBI), Universal Basic Services (UBS)</a:t>
            </a:r>
          </a:p>
        </p:txBody>
      </p:sp>
    </p:spTree>
    <p:extLst>
      <p:ext uri="{BB962C8B-B14F-4D97-AF65-F5344CB8AC3E}">
        <p14:creationId xmlns:p14="http://schemas.microsoft.com/office/powerpoint/2010/main" val="2745805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7A3D7A-85CD-70F5-32D6-9CCDD392D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660" y="336083"/>
            <a:ext cx="10175631" cy="111184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28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Degrowth transformational potentials of habitus groups by planes of social being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Open to Degrowth;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Sceptic to Degrowth; elaborated from Fritz et al 2021) </a:t>
            </a:r>
            <a:br>
              <a:rPr lang="en-US" sz="19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19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19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097926-4D4D-1B63-D021-DF4E40B3FF4B}"/>
              </a:ext>
            </a:extLst>
          </p:cNvPr>
          <p:cNvSpPr/>
          <p:nvPr/>
        </p:nvSpPr>
        <p:spPr>
          <a:xfrm>
            <a:off x="1092607" y="5287764"/>
            <a:ext cx="10175630" cy="6346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Bourdieusean</a:t>
            </a:r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methodology: Principal component analysis applied to a set of survey answers about social and ecological topics resulting in 8 eco-social dispositions. Subsequent cluster analysis resulted in 7 habitus types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DE4C3A8-0164-0ECC-B4A9-8DD8B43F16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5651909"/>
              </p:ext>
            </p:extLst>
          </p:nvPr>
        </p:nvGraphicFramePr>
        <p:xfrm>
          <a:off x="1092607" y="1192977"/>
          <a:ext cx="10515599" cy="37938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3387">
                  <a:extLst>
                    <a:ext uri="{9D8B030D-6E8A-4147-A177-3AD203B41FA5}">
                      <a16:colId xmlns:a16="http://schemas.microsoft.com/office/drawing/2014/main" val="1895700374"/>
                    </a:ext>
                  </a:extLst>
                </a:gridCol>
                <a:gridCol w="1276495">
                  <a:extLst>
                    <a:ext uri="{9D8B030D-6E8A-4147-A177-3AD203B41FA5}">
                      <a16:colId xmlns:a16="http://schemas.microsoft.com/office/drawing/2014/main" val="1769010839"/>
                    </a:ext>
                  </a:extLst>
                </a:gridCol>
                <a:gridCol w="1444135">
                  <a:extLst>
                    <a:ext uri="{9D8B030D-6E8A-4147-A177-3AD203B41FA5}">
                      <a16:colId xmlns:a16="http://schemas.microsoft.com/office/drawing/2014/main" val="1495462565"/>
                    </a:ext>
                  </a:extLst>
                </a:gridCol>
                <a:gridCol w="1227435">
                  <a:extLst>
                    <a:ext uri="{9D8B030D-6E8A-4147-A177-3AD203B41FA5}">
                      <a16:colId xmlns:a16="http://schemas.microsoft.com/office/drawing/2014/main" val="553689822"/>
                    </a:ext>
                  </a:extLst>
                </a:gridCol>
                <a:gridCol w="1416483">
                  <a:extLst>
                    <a:ext uri="{9D8B030D-6E8A-4147-A177-3AD203B41FA5}">
                      <a16:colId xmlns:a16="http://schemas.microsoft.com/office/drawing/2014/main" val="3734292834"/>
                    </a:ext>
                  </a:extLst>
                </a:gridCol>
                <a:gridCol w="1343413">
                  <a:extLst>
                    <a:ext uri="{9D8B030D-6E8A-4147-A177-3AD203B41FA5}">
                      <a16:colId xmlns:a16="http://schemas.microsoft.com/office/drawing/2014/main" val="1666431440"/>
                    </a:ext>
                  </a:extLst>
                </a:gridCol>
                <a:gridCol w="1359658">
                  <a:extLst>
                    <a:ext uri="{9D8B030D-6E8A-4147-A177-3AD203B41FA5}">
                      <a16:colId xmlns:a16="http://schemas.microsoft.com/office/drawing/2014/main" val="2189892913"/>
                    </a:ext>
                  </a:extLst>
                </a:gridCol>
                <a:gridCol w="1404593">
                  <a:extLst>
                    <a:ext uri="{9D8B030D-6E8A-4147-A177-3AD203B41FA5}">
                      <a16:colId xmlns:a16="http://schemas.microsoft.com/office/drawing/2014/main" val="4097105347"/>
                    </a:ext>
                  </a:extLst>
                </a:gridCol>
              </a:tblGrid>
              <a:tr h="14334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Passive anti-ecological conservatism (10%)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Self-centred privatism (8%)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Environ-mental centralism (21%)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Eco-modernist conservativism (16%)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Fossil liberalism (10%)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Active sustainable welfare (19%)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Moderate traditional welfare  (16%)</a:t>
                      </a:r>
                      <a:endParaRPr lang="sv-SE" sz="1400" b="1" i="1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extLst>
                  <a:ext uri="{0D108BD9-81ED-4DB2-BD59-A6C34878D82A}">
                    <a16:rowId xmlns:a16="http://schemas.microsoft.com/office/drawing/2014/main" val="4018553662"/>
                  </a:ext>
                </a:extLst>
              </a:tr>
              <a:tr h="9025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 transact-ions with nature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extLst>
                  <a:ext uri="{0D108BD9-81ED-4DB2-BD59-A6C34878D82A}">
                    <a16:rowId xmlns:a16="http://schemas.microsoft.com/office/drawing/2014/main" val="1548563204"/>
                  </a:ext>
                </a:extLst>
              </a:tr>
              <a:tr h="4711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Inter-actions with others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sv-SE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extLst>
                  <a:ext uri="{0D108BD9-81ED-4DB2-BD59-A6C34878D82A}">
                    <a16:rowId xmlns:a16="http://schemas.microsoft.com/office/drawing/2014/main" val="1347606486"/>
                  </a:ext>
                </a:extLst>
              </a:tr>
              <a:tr h="4711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structures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extLst>
                  <a:ext uri="{0D108BD9-81ED-4DB2-BD59-A6C34878D82A}">
                    <a16:rowId xmlns:a16="http://schemas.microsoft.com/office/drawing/2014/main" val="1868555049"/>
                  </a:ext>
                </a:extLst>
              </a:tr>
              <a:tr h="3465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Inner being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sv-SE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sv-SE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661" marR="74661" marT="0" marB="0"/>
                </a:tc>
                <a:extLst>
                  <a:ext uri="{0D108BD9-81ED-4DB2-BD59-A6C34878D82A}">
                    <a16:rowId xmlns:a16="http://schemas.microsoft.com/office/drawing/2014/main" val="3565937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248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1CA9E06B-C775-2759-A587-4C153D716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1207" y="816678"/>
            <a:ext cx="9767358" cy="1156821"/>
          </a:xfrm>
        </p:spPr>
        <p:txBody>
          <a:bodyPr anchor="ctr"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sv-SE" sz="2400" b="1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Negative </a:t>
            </a:r>
            <a:r>
              <a:rPr kumimoji="0" lang="en-GB" altLang="sv-SE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needs satisfiers by planes of social being and sites of degrowth transformations</a:t>
            </a:r>
            <a:r>
              <a:rPr kumimoji="0" lang="en-GB" altLang="sv-SE" sz="2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altLang="sv-SE" sz="1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(84 participants, selection</a:t>
            </a:r>
            <a:r>
              <a:rPr kumimoji="0" lang="en-GB" altLang="sv-SE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kumimoji="0" lang="en-GB" altLang="sv-SE" sz="1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Max-</a:t>
            </a:r>
            <a:r>
              <a:rPr kumimoji="0" lang="en-GB" altLang="sv-SE" sz="18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Neef</a:t>
            </a:r>
            <a:r>
              <a:rPr kumimoji="0" lang="en-GB" altLang="sv-SE" sz="1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1991; Koch et al 2021; Lee et al 2023)</a:t>
            </a:r>
            <a:endParaRPr kumimoji="0" lang="sv-SE" altLang="sv-SE" sz="18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37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9" name="Content Placeholder 3">
            <a:extLst>
              <a:ext uri="{FF2B5EF4-FFF2-40B4-BE49-F238E27FC236}">
                <a16:creationId xmlns:a16="http://schemas.microsoft.com/office/drawing/2014/main" id="{4A246E1F-6A6D-FEF1-0BA6-8B78434294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444483"/>
              </p:ext>
            </p:extLst>
          </p:nvPr>
        </p:nvGraphicFramePr>
        <p:xfrm>
          <a:off x="1321207" y="1704513"/>
          <a:ext cx="9543491" cy="4547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5057">
                  <a:extLst>
                    <a:ext uri="{9D8B030D-6E8A-4147-A177-3AD203B41FA5}">
                      <a16:colId xmlns:a16="http://schemas.microsoft.com/office/drawing/2014/main" val="1969655819"/>
                    </a:ext>
                  </a:extLst>
                </a:gridCol>
                <a:gridCol w="3169328">
                  <a:extLst>
                    <a:ext uri="{9D8B030D-6E8A-4147-A177-3AD203B41FA5}">
                      <a16:colId xmlns:a16="http://schemas.microsoft.com/office/drawing/2014/main" val="4005741851"/>
                    </a:ext>
                  </a:extLst>
                </a:gridCol>
                <a:gridCol w="3169328">
                  <a:extLst>
                    <a:ext uri="{9D8B030D-6E8A-4147-A177-3AD203B41FA5}">
                      <a16:colId xmlns:a16="http://schemas.microsoft.com/office/drawing/2014/main" val="1284134930"/>
                    </a:ext>
                  </a:extLst>
                </a:gridCol>
                <a:gridCol w="1569778">
                  <a:extLst>
                    <a:ext uri="{9D8B030D-6E8A-4147-A177-3AD203B41FA5}">
                      <a16:colId xmlns:a16="http://schemas.microsoft.com/office/drawing/2014/main" val="1747706048"/>
                    </a:ext>
                  </a:extLst>
                </a:gridCol>
              </a:tblGrid>
              <a:tr h="54153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Civil society</a:t>
                      </a:r>
                      <a:endParaRPr lang="sv-SE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</a:t>
                      </a:r>
                      <a:endParaRPr lang="sv-SE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Business/economy</a:t>
                      </a:r>
                      <a:endParaRPr lang="sv-SE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extLst>
                  <a:ext uri="{0D108BD9-81ED-4DB2-BD59-A6C34878D82A}">
                    <a16:rowId xmlns:a16="http://schemas.microsoft.com/office/drawing/2014/main" val="1729240652"/>
                  </a:ext>
                </a:extLst>
              </a:tr>
              <a:tr h="7824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 transactions with nature</a:t>
                      </a:r>
                      <a:endParaRPr lang="sv-SE" sz="1200" b="1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Fossil-fuel dependent and profit-driven transport system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Overall policy priority of economic growth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 policies that complicate fossil-free ways of travelling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Monocultures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extLst>
                  <a:ext uri="{0D108BD9-81ED-4DB2-BD59-A6C34878D82A}">
                    <a16:rowId xmlns:a16="http://schemas.microsoft.com/office/drawing/2014/main" val="2117630768"/>
                  </a:ext>
                </a:extLst>
              </a:tr>
              <a:tr h="5741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Interactions with others</a:t>
                      </a:r>
                      <a:endParaRPr lang="sv-SE" sz="1200" b="1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Limits of representative democracy undermining social participation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Reinforces representative democratic systems with its elections only so often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Competitiveness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extLst>
                  <a:ext uri="{0D108BD9-81ED-4DB2-BD59-A6C34878D82A}">
                    <a16:rowId xmlns:a16="http://schemas.microsoft.com/office/drawing/2014/main" val="4229269603"/>
                  </a:ext>
                </a:extLst>
              </a:tr>
              <a:tr h="82145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structures</a:t>
                      </a:r>
                      <a:endParaRPr lang="sv-SE" sz="1200" b="1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Privatisation of core infrastructures/basic services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Standardised teaching practices in education system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Pension policies based on employment records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Growth imperative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extLst>
                  <a:ext uri="{0D108BD9-81ED-4DB2-BD59-A6C34878D82A}">
                    <a16:rowId xmlns:a16="http://schemas.microsoft.com/office/drawing/2014/main" val="691172613"/>
                  </a:ext>
                </a:extLst>
              </a:tr>
              <a:tr h="106872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Inner being</a:t>
                      </a:r>
                      <a:endParaRPr lang="sv-SE" sz="1200" b="1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Corporate social media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Anthropocentrism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Illusion of social differences as following from meritocratic principles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Perfectionism and productivity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Anthropocentrism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extLst>
                  <a:ext uri="{0D108BD9-81ED-4DB2-BD59-A6C34878D82A}">
                    <a16:rowId xmlns:a16="http://schemas.microsoft.com/office/drawing/2014/main" val="4060227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794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1">
            <a:extLst>
              <a:ext uri="{FF2B5EF4-FFF2-40B4-BE49-F238E27FC236}">
                <a16:creationId xmlns:a16="http://schemas.microsoft.com/office/drawing/2014/main" id="{1CA9E06B-C775-2759-A587-4C153D716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3224" y="944282"/>
            <a:ext cx="9875341" cy="941668"/>
          </a:xfrm>
        </p:spPr>
        <p:txBody>
          <a:bodyPr anchor="ctr">
            <a:normAutofit fontScale="90000"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sv-SE" sz="32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Positive (‘utopian’) needs satisfiers by planes of social being and sites of degrowth transformations</a:t>
            </a:r>
            <a:r>
              <a:rPr kumimoji="0" lang="en-GB" altLang="sv-SE" sz="3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altLang="sv-SE" sz="2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(selection)</a:t>
            </a:r>
            <a:endParaRPr kumimoji="0" lang="sv-SE" altLang="sv-SE" sz="22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37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9" name="Content Placeholder 3">
            <a:extLst>
              <a:ext uri="{FF2B5EF4-FFF2-40B4-BE49-F238E27FC236}">
                <a16:creationId xmlns:a16="http://schemas.microsoft.com/office/drawing/2014/main" id="{4A246E1F-6A6D-FEF1-0BA6-8B78434294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0238891"/>
              </p:ext>
            </p:extLst>
          </p:nvPr>
        </p:nvGraphicFramePr>
        <p:xfrm>
          <a:off x="1321207" y="1704513"/>
          <a:ext cx="9543491" cy="4910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5057">
                  <a:extLst>
                    <a:ext uri="{9D8B030D-6E8A-4147-A177-3AD203B41FA5}">
                      <a16:colId xmlns:a16="http://schemas.microsoft.com/office/drawing/2014/main" val="1969655819"/>
                    </a:ext>
                  </a:extLst>
                </a:gridCol>
                <a:gridCol w="3169328">
                  <a:extLst>
                    <a:ext uri="{9D8B030D-6E8A-4147-A177-3AD203B41FA5}">
                      <a16:colId xmlns:a16="http://schemas.microsoft.com/office/drawing/2014/main" val="4005741851"/>
                    </a:ext>
                  </a:extLst>
                </a:gridCol>
                <a:gridCol w="3169328">
                  <a:extLst>
                    <a:ext uri="{9D8B030D-6E8A-4147-A177-3AD203B41FA5}">
                      <a16:colId xmlns:a16="http://schemas.microsoft.com/office/drawing/2014/main" val="1284134930"/>
                    </a:ext>
                  </a:extLst>
                </a:gridCol>
                <a:gridCol w="1569778">
                  <a:extLst>
                    <a:ext uri="{9D8B030D-6E8A-4147-A177-3AD203B41FA5}">
                      <a16:colId xmlns:a16="http://schemas.microsoft.com/office/drawing/2014/main" val="1747706048"/>
                    </a:ext>
                  </a:extLst>
                </a:gridCol>
              </a:tblGrid>
              <a:tr h="54153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Civil society</a:t>
                      </a:r>
                      <a:endParaRPr lang="sv-SE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</a:t>
                      </a:r>
                      <a:endParaRPr lang="sv-SE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Business/economy</a:t>
                      </a:r>
                      <a:endParaRPr lang="sv-SE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extLst>
                  <a:ext uri="{0D108BD9-81ED-4DB2-BD59-A6C34878D82A}">
                    <a16:rowId xmlns:a16="http://schemas.microsoft.com/office/drawing/2014/main" val="1729240652"/>
                  </a:ext>
                </a:extLst>
              </a:tr>
              <a:tr h="7824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 transactions with nature</a:t>
                      </a:r>
                      <a:endParaRPr lang="sv-SE" sz="1200" b="1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Advertisement-free zones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Infrastructure for cycling and walking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Sufficiency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Localisation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Sharing, repair and recycling economy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117630768"/>
                  </a:ext>
                </a:extLst>
              </a:tr>
              <a:tr h="5741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Interactions with others</a:t>
                      </a:r>
                      <a:endParaRPr lang="sv-SE" sz="1200" b="1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Democratic renewal via deliberative citizen forums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Introduce/strengthen deliberative elements in democratic institutions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Participatory budgeting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229269603"/>
                  </a:ext>
                </a:extLst>
              </a:tr>
              <a:tr h="82145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structures</a:t>
                      </a:r>
                      <a:endParaRPr lang="sv-SE" sz="1200" b="1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Socialised/public and localised system of non-commercial basic welfare provision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Local currencies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Life-long learning opportunities for all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Universal basic income and universal basic services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Working time reduction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691172613"/>
                  </a:ext>
                </a:extLst>
              </a:tr>
              <a:tr h="106872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Inner being</a:t>
                      </a:r>
                      <a:endParaRPr lang="sv-SE" sz="1200" b="1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37099" marB="3709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Life-long learning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Mindfulness, meditation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Decommodify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/socialise social media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Care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060227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672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75" y="181776"/>
            <a:ext cx="10515600" cy="1325563"/>
          </a:xfrm>
        </p:spPr>
        <p:txBody>
          <a:bodyPr>
            <a:normAutofit fontScale="90000"/>
          </a:bodyPr>
          <a:lstStyle/>
          <a:p>
            <a:pPr lvl="1"/>
            <a:r>
              <a:rPr lang="en-GB" dirty="0"/>
              <a:t> 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b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63851966-5EF1-DE35-FCE2-8CEB4507D2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938708"/>
              </p:ext>
            </p:extLst>
          </p:nvPr>
        </p:nvGraphicFramePr>
        <p:xfrm>
          <a:off x="921975" y="1377651"/>
          <a:ext cx="8229600" cy="4279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36A02-9257-47D2-AFF8-AC61545828E1}" type="slidenum">
              <a:rPr lang="en-CA" altLang="en-US" smtClean="0"/>
              <a:pPr/>
              <a:t>15</a:t>
            </a:fld>
            <a:endParaRPr lang="en-CA" altLang="en-US"/>
          </a:p>
        </p:txBody>
      </p:sp>
      <p:pic>
        <p:nvPicPr>
          <p:cNvPr id="5" name="Picture 4" descr="http://www.monitor.upeace.org/images/DegrowthSnail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8194" y="5050149"/>
            <a:ext cx="2993806" cy="1399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195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2731" y="-407512"/>
            <a:ext cx="10515600" cy="1325563"/>
          </a:xfrm>
        </p:spPr>
        <p:txBody>
          <a:bodyPr>
            <a:normAutofit/>
          </a:bodyPr>
          <a:lstStyle/>
          <a:p>
            <a:r>
              <a:rPr lang="sv-S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v-S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sv-S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v-S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86801" y="409671"/>
            <a:ext cx="10515600" cy="4351338"/>
          </a:xfrm>
        </p:spPr>
        <p:txBody>
          <a:bodyPr>
            <a:normAutofit fontScale="25000" lnSpcReduction="20000"/>
          </a:bodyPr>
          <a:lstStyle/>
          <a:p>
            <a:r>
              <a:rPr lang="en-US" sz="48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Bärnthaler</a:t>
            </a:r>
            <a:r>
              <a:rPr lang="en-US" sz="4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R. &amp; Gough, I. 2023 Provisioning for sufficiency: Envisaging production corridors. </a:t>
            </a:r>
            <a:r>
              <a:rPr lang="en-US" sz="4800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Sustainability: Science, Practice and Policy </a:t>
            </a:r>
            <a:r>
              <a:rPr lang="en-US" sz="4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19(1).</a:t>
            </a:r>
          </a:p>
          <a:p>
            <a:r>
              <a:rPr lang="en-US" sz="4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Brand et al 2021 From planetary to societal boundaries: an argument for collectively defined self-limitation. </a:t>
            </a:r>
            <a:r>
              <a:rPr lang="en-US" sz="4800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Sustainability: Science, Practice and Policy .</a:t>
            </a:r>
            <a:endParaRPr lang="en-US" sz="48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17(1): 264-291. </a:t>
            </a:r>
          </a:p>
          <a:p>
            <a:r>
              <a:rPr lang="en-US" sz="4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Buch-Hansen, H. &amp; Nesterova, I. 2023 Less and more: Conceptualizing degrowth transformations. </a:t>
            </a:r>
            <a:r>
              <a:rPr lang="en-US" sz="4800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Ecological Economics 205</a:t>
            </a:r>
            <a:r>
              <a:rPr lang="en-US" sz="4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107731.</a:t>
            </a:r>
          </a:p>
          <a:p>
            <a:r>
              <a:rPr lang="en-US" sz="4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Buch-Hansen, H., Koch, M. &amp; Nesterova, I. 2024 </a:t>
            </a:r>
            <a:r>
              <a:rPr lang="en-US" sz="4800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 Transformations: A theory of degrowth. </a:t>
            </a:r>
            <a:r>
              <a:rPr lang="en-US" sz="4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Manchester: Manchester University Press.</a:t>
            </a:r>
          </a:p>
          <a:p>
            <a:r>
              <a:rPr lang="en-US" sz="48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Büchs</a:t>
            </a:r>
            <a:r>
              <a:rPr lang="en-US" sz="4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M. &amp; Koch, M. 2017 </a:t>
            </a:r>
            <a:r>
              <a:rPr lang="en-US" sz="4800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Postgrowth and Wellbeing: Challenges to Sustainable Welfare</a:t>
            </a:r>
            <a:r>
              <a:rPr lang="en-US" sz="4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London: Palgrave. </a:t>
            </a:r>
          </a:p>
          <a:p>
            <a:r>
              <a:rPr lang="en-US" sz="48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Büchs</a:t>
            </a:r>
            <a:r>
              <a:rPr lang="en-US" sz="4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M. &amp; Koch, M. 2019 Challenges for the degrowth transition: The debate about wellbeing. </a:t>
            </a:r>
            <a:r>
              <a:rPr lang="en-US" sz="4800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Futures </a:t>
            </a:r>
            <a:r>
              <a:rPr lang="en-US" sz="4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105: 155-165.</a:t>
            </a:r>
          </a:p>
          <a:p>
            <a:r>
              <a:rPr lang="en-US" sz="4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Fritz, M., Koch, M., Emilsson, K. et al. 2021 </a:t>
            </a:r>
            <a:r>
              <a:rPr lang="en-US" sz="4800" b="0" i="0" dirty="0">
                <a:solidFill>
                  <a:srgbClr val="1C1D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Habitus and climate change: Exploring support and resistance to sustainable welfare and social–ecological transformations in Sweden. </a:t>
            </a:r>
            <a:r>
              <a:rPr lang="en-US" sz="4800" b="0" i="1" dirty="0">
                <a:solidFill>
                  <a:srgbClr val="1C1D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British Journal of Sociology</a:t>
            </a:r>
            <a:r>
              <a:rPr lang="en-US" sz="4800" b="0" i="0" dirty="0">
                <a:solidFill>
                  <a:srgbClr val="1C1D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72(4): 874– 890.</a:t>
            </a:r>
          </a:p>
          <a:p>
            <a:r>
              <a:rPr lang="en-US" sz="4800" dirty="0">
                <a:solidFill>
                  <a:srgbClr val="1C1D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Fuchs et al 2021 </a:t>
            </a:r>
            <a:r>
              <a:rPr lang="en-US" sz="4800" i="1" dirty="0">
                <a:solidFill>
                  <a:srgbClr val="1C1D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 Corridors: Living a Good Life within Sustainable Limits. </a:t>
            </a:r>
            <a:r>
              <a:rPr lang="en-US" sz="4800" dirty="0">
                <a:solidFill>
                  <a:srgbClr val="1C1D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London: Routledge.</a:t>
            </a:r>
            <a:r>
              <a:rPr lang="en-US" sz="4800" i="1" dirty="0">
                <a:solidFill>
                  <a:srgbClr val="1C1D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Gough, I. 2020 Defining floors and ceilings: the contribution of human needs theory. </a:t>
            </a:r>
            <a:r>
              <a:rPr lang="en-US" sz="4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Sustainability: Science, Practice and Policy</a:t>
            </a:r>
            <a:r>
              <a:rPr lang="en-US" sz="4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16(1): 208–19.</a:t>
            </a:r>
          </a:p>
          <a:p>
            <a:r>
              <a:rPr lang="en-US" sz="4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Khan, J., Emilsson, K., Fritz, M., Koch, M., Johansson, H. &amp; Hildingsson, R. 2023 Ecological ceiling and social floor: public support for eco-social policies in Sweden. </a:t>
            </a:r>
            <a:r>
              <a:rPr lang="en-US" sz="4800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Sustainability Science </a:t>
            </a:r>
            <a:r>
              <a:rPr lang="en-US" sz="4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18(1): 1519-1532.</a:t>
            </a:r>
          </a:p>
          <a:p>
            <a:r>
              <a:rPr lang="en-US" sz="4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Koch, M. 2018</a:t>
            </a:r>
            <a:r>
              <a:rPr lang="en-US" sz="4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4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naturalisation</a:t>
            </a:r>
            <a:r>
              <a:rPr lang="en-US" sz="4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of growth: Marx, the regulation approach and Bourdieu. </a:t>
            </a:r>
            <a:r>
              <a:rPr lang="en-US" sz="4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Values</a:t>
            </a:r>
            <a:r>
              <a:rPr lang="en-US" sz="4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27(1):9–27. </a:t>
            </a:r>
            <a:endParaRPr lang="sv-SE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4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Koch, M. 2020a </a:t>
            </a:r>
            <a:r>
              <a:rPr lang="en-US" sz="4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state in the transformation to a sustainable postgrowth economy. </a:t>
            </a:r>
            <a:r>
              <a:rPr lang="en-US" sz="4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Politics</a:t>
            </a:r>
            <a:r>
              <a:rPr lang="en-US" sz="4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29(1): 115-133.</a:t>
            </a:r>
          </a:p>
          <a:p>
            <a:r>
              <a:rPr lang="en-US" sz="4800" dirty="0">
                <a:solidFill>
                  <a:srgbClr val="333333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Koch, M. 2020b Structure, action and change: A </a:t>
            </a:r>
            <a:r>
              <a:rPr lang="en-US" sz="4800" dirty="0" err="1">
                <a:solidFill>
                  <a:srgbClr val="333333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Bourdieusean</a:t>
            </a:r>
            <a:r>
              <a:rPr lang="en-US" sz="4800" dirty="0">
                <a:solidFill>
                  <a:srgbClr val="333333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4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perspective on the preconditions for a degrowth transition. </a:t>
            </a:r>
            <a:r>
              <a:rPr lang="en-US" sz="4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Sustainability: Science, Practice and Policy</a:t>
            </a:r>
            <a:r>
              <a:rPr lang="en-US" sz="4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16(1): 4-14.</a:t>
            </a:r>
            <a:endParaRPr lang="sv-SE" sz="4800" dirty="0"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r>
              <a:rPr lang="sv-SE" sz="4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Koch, M. 2022a State-Civil </a:t>
            </a:r>
            <a:r>
              <a:rPr lang="sv-SE" sz="4800" dirty="0" err="1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society</a:t>
            </a:r>
            <a:r>
              <a:rPr lang="sv-SE" sz="4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relations in </a:t>
            </a:r>
            <a:r>
              <a:rPr lang="sv-SE" sz="4800" dirty="0" err="1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Gramsci</a:t>
            </a:r>
            <a:r>
              <a:rPr lang="sv-SE" sz="4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, </a:t>
            </a:r>
            <a:r>
              <a:rPr lang="sv-SE" sz="4800" dirty="0" err="1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Poulantzas</a:t>
            </a:r>
            <a:r>
              <a:rPr lang="sv-SE" sz="4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and Bourdieu: </a:t>
            </a:r>
            <a:r>
              <a:rPr lang="sv-SE" sz="4800" dirty="0" err="1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Strategic</a:t>
            </a:r>
            <a:r>
              <a:rPr lang="sv-SE" sz="4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sv-SE" sz="4800" dirty="0" err="1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implications</a:t>
            </a:r>
            <a:r>
              <a:rPr lang="sv-SE" sz="4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for the </a:t>
            </a:r>
            <a:r>
              <a:rPr lang="sv-SE" sz="4800" dirty="0" err="1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degrowth</a:t>
            </a:r>
            <a:r>
              <a:rPr lang="sv-SE" sz="4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sv-SE" sz="4800" dirty="0" err="1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movement</a:t>
            </a:r>
            <a:r>
              <a:rPr lang="sv-SE" sz="4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</a:t>
            </a:r>
            <a:r>
              <a:rPr lang="sv-SE" sz="4800" i="1" dirty="0" err="1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Ecological</a:t>
            </a:r>
            <a:r>
              <a:rPr lang="sv-SE" sz="4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sv-SE" sz="4800" i="1" dirty="0" err="1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Economics</a:t>
            </a:r>
            <a:r>
              <a:rPr lang="sv-SE" sz="4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sv-SE" sz="4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193: 107275.</a:t>
            </a:r>
          </a:p>
          <a:p>
            <a:r>
              <a:rPr lang="en-GB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Koch, M. 2022b Social policy without growth: Moving towards a sustainable welfare state. </a:t>
            </a:r>
            <a:r>
              <a:rPr lang="en-GB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Policy and Society </a:t>
            </a:r>
            <a:r>
              <a:rPr lang="en-US" sz="4800" b="0" dirty="0">
                <a:solidFill>
                  <a:srgbClr val="1818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en-US" sz="4800" b="0" i="0" dirty="0">
                <a:solidFill>
                  <a:srgbClr val="1818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(3): 447-459.</a:t>
            </a:r>
            <a:endParaRPr lang="en-GB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4800" b="0" i="0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Koch, M.</a:t>
            </a:r>
            <a:r>
              <a:rPr lang="sv-SE" sz="4800" dirty="0">
                <a:solidFill>
                  <a:srgbClr val="2E2E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Lindellee, J. &amp; Alkan-Olsson, J. 2021 </a:t>
            </a:r>
            <a:r>
              <a:rPr lang="en-US" sz="4800" b="0" i="0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Beyond growth imperative and neoliberal doxa: </a:t>
            </a:r>
            <a:r>
              <a:rPr lang="en-GB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4800" i="0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alternative </a:t>
            </a:r>
            <a:r>
              <a:rPr lang="sv-SE" sz="4800" i="0" dirty="0" err="1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societal</a:t>
            </a:r>
            <a:r>
              <a:rPr lang="sv-SE" sz="4800" i="0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4800" i="0" dirty="0" err="1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spaces</a:t>
            </a:r>
            <a:r>
              <a:rPr lang="sv-SE" sz="4800" i="0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4800" i="0" dirty="0" err="1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sv-SE" sz="4800" i="0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4800" i="0" dirty="0" err="1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deliberative</a:t>
            </a:r>
            <a:r>
              <a:rPr lang="sv-SE" sz="4800" i="0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4800" i="0" dirty="0" err="1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citizen</a:t>
            </a:r>
            <a:r>
              <a:rPr lang="sv-SE" sz="4800" i="0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forums on </a:t>
            </a:r>
            <a:r>
              <a:rPr lang="sv-SE" sz="4800" i="0" dirty="0" err="1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sv-SE" sz="4800" i="0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4800" i="0" dirty="0" err="1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satisfaction</a:t>
            </a:r>
            <a:r>
              <a:rPr lang="sv-SE" sz="4800" b="1" i="0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v-SE" sz="4800" b="0" i="1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Real-</a:t>
            </a:r>
            <a:r>
              <a:rPr lang="sv-SE" sz="4800" b="0" i="1" dirty="0" err="1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sv-SE" sz="4800" b="0" i="1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4800" b="0" i="1" dirty="0" err="1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sv-SE" sz="4800" b="0" i="1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Review </a:t>
            </a:r>
            <a:r>
              <a:rPr lang="sv-SE" sz="4800" b="0" i="0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96: 168-183.</a:t>
            </a:r>
          </a:p>
          <a:p>
            <a:r>
              <a:rPr lang="sv-SE" sz="4800" dirty="0">
                <a:solidFill>
                  <a:srgbClr val="2E2E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Lee, J. &amp; Koch, M. 2023. </a:t>
            </a:r>
            <a:r>
              <a:rPr lang="en-US" sz="4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role of work and social protection systems in social-ecological transformations: Insights from deliberative citizen forums in Sweden. </a:t>
            </a:r>
            <a:r>
              <a:rPr lang="en-US" sz="4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European Journal of Social Security</a:t>
            </a:r>
            <a:r>
              <a:rPr lang="en-US" sz="4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4800" b="0" i="0" u="sng" dirty="0">
                <a:solidFill>
                  <a:srgbClr val="006A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https://doi.org/10.1177/13882627231204989</a:t>
            </a:r>
            <a:r>
              <a:rPr lang="en-US" sz="4800" b="0" i="0" u="sng" dirty="0">
                <a:solidFill>
                  <a:srgbClr val="006A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v-SE" sz="4800" b="0" i="0" dirty="0">
              <a:solidFill>
                <a:srgbClr val="2E2E2E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4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Lee, J., Koch, M. &amp; Alkan-Olsson, J. 2023 </a:t>
            </a:r>
            <a:r>
              <a:rPr lang="sv-SE" sz="4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Deliberating</a:t>
            </a:r>
            <a:r>
              <a:rPr lang="sv-SE" sz="4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 </a:t>
            </a:r>
            <a:r>
              <a:rPr lang="sv-SE" sz="48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v-SE" sz="4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ustainable</a:t>
            </a:r>
            <a:r>
              <a:rPr lang="sv-SE" sz="4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4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welfare</a:t>
            </a:r>
            <a:r>
              <a:rPr lang="sv-SE" sz="4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–work nexus. </a:t>
            </a:r>
            <a:r>
              <a:rPr lang="sv-SE" sz="4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Politische</a:t>
            </a:r>
            <a:r>
              <a:rPr lang="sv-SE" sz="4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4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Vierteljahresschrift</a:t>
            </a:r>
            <a:r>
              <a:rPr lang="sv-SE" sz="4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/ German </a:t>
            </a:r>
            <a:r>
              <a:rPr lang="sv-SE" sz="4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Political</a:t>
            </a:r>
            <a:r>
              <a:rPr lang="sv-SE" sz="4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Science </a:t>
            </a:r>
            <a:r>
              <a:rPr lang="sv-SE" sz="4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Quaterly</a:t>
            </a:r>
            <a:r>
              <a:rPr lang="sv-SE" sz="4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(2023). https://doi.org/10.1007/s11615-023-00454-6</a:t>
            </a:r>
            <a:r>
              <a:rPr lang="sv-SE" sz="4800" dirty="0">
                <a:solidFill>
                  <a:srgbClr val="2E2E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v-SE" sz="4800" b="0" i="0" dirty="0">
              <a:solidFill>
                <a:srgbClr val="2E2E2E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4800" dirty="0">
                <a:solidFill>
                  <a:srgbClr val="2E2E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4800" b="0" i="0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ax-</a:t>
            </a:r>
            <a:r>
              <a:rPr lang="en-US" sz="4800" b="0" i="0" dirty="0" err="1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Neef</a:t>
            </a:r>
            <a:r>
              <a:rPr lang="en-US" sz="4800" b="0" i="0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M. 1990 </a:t>
            </a:r>
            <a:r>
              <a:rPr lang="en-US" sz="4800" i="1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Human Scale Development. Conception, Application and Further Reflections. </a:t>
            </a:r>
            <a:r>
              <a:rPr lang="en-US" sz="4800" i="0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New York</a:t>
            </a:r>
            <a:r>
              <a:rPr lang="en-US" sz="4800" b="1" i="0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b="0" i="0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Apex Press.</a:t>
            </a:r>
          </a:p>
          <a:p>
            <a:r>
              <a:rPr lang="en-GB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Raworth, K. 2017 </a:t>
            </a:r>
            <a:r>
              <a:rPr lang="en-US" sz="4800" i="1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Doughnut Economics: Seven Ways to Think Like a 21st-Century Economist</a:t>
            </a:r>
            <a:r>
              <a:rPr lang="en-US" sz="480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Vermont: Chelsea Green Publishing. </a:t>
            </a:r>
            <a:endParaRPr lang="en-GB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sz="4400" b="0" i="0" dirty="0">
              <a:solidFill>
                <a:srgbClr val="2E2E2E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610600" y="6325832"/>
            <a:ext cx="2743200" cy="365125"/>
          </a:xfrm>
        </p:spPr>
        <p:txBody>
          <a:bodyPr/>
          <a:lstStyle/>
          <a:p>
            <a:fld id="{3B736A02-9257-47D2-AFF8-AC61545828E1}" type="slidenum">
              <a:rPr lang="en-CA" altLang="en-US" smtClean="0"/>
              <a:pPr/>
              <a:t>16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210807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34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Climate</a:t>
            </a:r>
            <a:r>
              <a:rPr lang="sv-SE" sz="3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sv-SE" sz="34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planetary</a:t>
            </a:r>
            <a:r>
              <a:rPr lang="sv-SE" sz="3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34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emergency</a:t>
            </a:r>
            <a:r>
              <a:rPr lang="sv-SE" sz="3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policy </a:t>
            </a:r>
            <a:r>
              <a:rPr lang="sv-SE" sz="34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implications</a:t>
            </a:r>
            <a:r>
              <a:rPr lang="sv-SE" sz="3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4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371599" y="1891970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GB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IPCC (2022) and Alliance of (over 11,000) World Scientists (Ripple </a:t>
            </a:r>
            <a:r>
              <a:rPr lang="en-GB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en-GB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2020) call for ‘bold and drastic </a:t>
            </a:r>
            <a:r>
              <a:rPr lang="en-GB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transformations</a:t>
            </a:r>
            <a:r>
              <a:rPr lang="en-GB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in this decade: </a:t>
            </a:r>
          </a:p>
          <a:p>
            <a:pPr lvl="1"/>
            <a:r>
              <a:rPr lang="en-GB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‘economic growth must be quickly curtailed’ to ‘maintain long-term sustainability of the biosphere’.. The goals of economic and other policymaking ‘need to </a:t>
            </a:r>
            <a:r>
              <a:rPr lang="en-GB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shift from GDP growth </a:t>
            </a:r>
            <a:r>
              <a:rPr lang="en-GB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toward sustaining ecosystems and improving human well-being by </a:t>
            </a:r>
            <a:r>
              <a:rPr lang="en-GB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prioritizing basic needs </a:t>
            </a:r>
            <a:r>
              <a:rPr lang="en-GB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reducing inequality.’ </a:t>
            </a:r>
          </a:p>
          <a:p>
            <a:r>
              <a:rPr lang="en-GB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Echoes </a:t>
            </a:r>
            <a:r>
              <a:rPr lang="en-GB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comparative studies </a:t>
            </a:r>
            <a:r>
              <a:rPr lang="en-GB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(Parrique </a:t>
            </a:r>
            <a:r>
              <a:rPr lang="en-GB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en-GB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2019; Haberl </a:t>
            </a:r>
            <a:r>
              <a:rPr lang="en-GB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en-GB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2020): Attempts to absolutely decouple GDP growth from resource use and greenhouse gas emissions either failed or did not reach the extent necessary to meet the Paris climate targets </a:t>
            </a:r>
          </a:p>
          <a:p>
            <a:r>
              <a:rPr lang="en-GB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Implications</a:t>
            </a:r>
            <a:r>
              <a:rPr lang="en-GB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‘Decoupling needs to be complemented by sufficiency-oriented strategies and strict enforcement of absolute reduction targets’ (Haberl </a:t>
            </a:r>
            <a:r>
              <a:rPr lang="en-GB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en-GB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de-prioritization of GDP growth as overall target in policy making (Parrique </a:t>
            </a:r>
            <a:r>
              <a:rPr lang="en-GB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en-GB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B736A02-9257-47D2-AFF8-AC61545828E1}" type="slidenum">
              <a:rPr lang="en-CA" alt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2</a:t>
            </a:fld>
            <a:endParaRPr lang="en-CA" alt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531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837006" y="211677"/>
            <a:ext cx="8121692" cy="1139552"/>
          </a:xfrm>
        </p:spPr>
        <p:txBody>
          <a:bodyPr>
            <a:normAutofit/>
          </a:bodyPr>
          <a:lstStyle/>
          <a:p>
            <a:r>
              <a:rPr lang="en-GB" altLang="en-US" sz="3208" b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Degrowth: a shorthand definition</a:t>
            </a:r>
          </a:p>
        </p:txBody>
      </p:sp>
      <p:graphicFrame>
        <p:nvGraphicFramePr>
          <p:cNvPr id="20485" name="Rectangle 3">
            <a:extLst>
              <a:ext uri="{FF2B5EF4-FFF2-40B4-BE49-F238E27FC236}">
                <a16:creationId xmlns:a16="http://schemas.microsoft.com/office/drawing/2014/main" id="{51EAE8BA-D3E0-26E9-3C69-5C0F7ACCBE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4312570"/>
              </p:ext>
            </p:extLst>
          </p:nvPr>
        </p:nvGraphicFramePr>
        <p:xfrm>
          <a:off x="1837006" y="781453"/>
          <a:ext cx="8121693" cy="4526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8954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314" y="372120"/>
            <a:ext cx="8229600" cy="864270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Degrowth transformation necessary but complex: The case of wellbeing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Büchs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Koch 2017; 2019)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92314" y="1392372"/>
            <a:ext cx="8021615" cy="548508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36A02-9257-47D2-AFF8-AC61545828E1}" type="slidenum">
              <a:rPr lang="en-CA" altLang="en-US" smtClean="0"/>
              <a:pPr/>
              <a:t>4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785874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313" y="-10607"/>
            <a:ext cx="8229600" cy="1139825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Structure, agency and the naturalisation of growth: Marx, Bourdieu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(Koch 2018)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2313" y="1214743"/>
            <a:ext cx="8229600" cy="4681537"/>
          </a:xfrm>
        </p:spPr>
        <p:txBody>
          <a:bodyPr/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Growth paradigm inscribed in our minds, bodies and range of social practices perceived as the ‘natural way of doing things’</a:t>
            </a: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Acceptance of alternative wellbeing goals requires fundamental shift of culture &amp;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36A02-9257-47D2-AFF8-AC61545828E1}" type="slidenum">
              <a:rPr lang="en-CA" altLang="en-US" smtClean="0"/>
              <a:pPr/>
              <a:t>5</a:t>
            </a:fld>
            <a:endParaRPr lang="en-CA" altLang="en-US"/>
          </a:p>
        </p:txBody>
      </p:sp>
      <p:pic>
        <p:nvPicPr>
          <p:cNvPr id="1026" name="Picture 2" descr="Image result for brain wheel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979" y="3179624"/>
            <a:ext cx="3347896" cy="367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loud Callout 4"/>
          <p:cNvSpPr/>
          <p:nvPr/>
        </p:nvSpPr>
        <p:spPr>
          <a:xfrm>
            <a:off x="4359813" y="2950021"/>
            <a:ext cx="2304256" cy="1296144"/>
          </a:xfrm>
          <a:prstGeom prst="cloudCallout">
            <a:avLst>
              <a:gd name="adj1" fmla="val 54451"/>
              <a:gd name="adj2" fmla="val 656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Progress</a:t>
            </a:r>
            <a:endParaRPr lang="en-GB" dirty="0"/>
          </a:p>
        </p:txBody>
      </p:sp>
      <p:sp>
        <p:nvSpPr>
          <p:cNvPr id="7" name="Cloud Callout 6"/>
          <p:cNvSpPr/>
          <p:nvPr/>
        </p:nvSpPr>
        <p:spPr>
          <a:xfrm>
            <a:off x="3078430" y="4175730"/>
            <a:ext cx="2304256" cy="1296144"/>
          </a:xfrm>
          <a:prstGeom prst="cloudCallout">
            <a:avLst>
              <a:gd name="adj1" fmla="val 87785"/>
              <a:gd name="adj2" fmla="val -1051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Career, success, status</a:t>
            </a:r>
            <a:endParaRPr lang="en-GB" dirty="0"/>
          </a:p>
        </p:txBody>
      </p:sp>
      <p:sp>
        <p:nvSpPr>
          <p:cNvPr id="8" name="Cloud Callout 7"/>
          <p:cNvSpPr/>
          <p:nvPr/>
        </p:nvSpPr>
        <p:spPr>
          <a:xfrm>
            <a:off x="4151368" y="5323467"/>
            <a:ext cx="2808312" cy="1365080"/>
          </a:xfrm>
          <a:prstGeom prst="cloudCallout">
            <a:avLst>
              <a:gd name="adj1" fmla="val 58358"/>
              <a:gd name="adj2" fmla="val -857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Individualism &amp; competition</a:t>
            </a:r>
            <a:endParaRPr lang="en-GB" dirty="0"/>
          </a:p>
        </p:txBody>
      </p:sp>
      <p:sp>
        <p:nvSpPr>
          <p:cNvPr id="9" name="Cloud Callout 8"/>
          <p:cNvSpPr/>
          <p:nvPr/>
        </p:nvSpPr>
        <p:spPr>
          <a:xfrm>
            <a:off x="8046912" y="2879586"/>
            <a:ext cx="2560763" cy="1296144"/>
          </a:xfrm>
          <a:prstGeom prst="cloudCallout">
            <a:avLst>
              <a:gd name="adj1" fmla="val -47931"/>
              <a:gd name="adj2" fmla="val 95305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Cost &amp; benefit calculations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08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1" y="1307487"/>
            <a:ext cx="3033648" cy="4404915"/>
          </a:xfrm>
        </p:spPr>
        <p:txBody>
          <a:bodyPr anchor="t">
            <a:normAutofit fontScale="90000"/>
          </a:bodyPr>
          <a:lstStyle/>
          <a:p>
            <a:r>
              <a:rPr lang="en-US" sz="1800" b="0" i="0" cap="all" dirty="0">
                <a:effectLst/>
                <a:latin typeface="jaf-bernina-sans-condensed"/>
              </a:rPr>
              <a:t>CONTENTS</a:t>
            </a:r>
            <a:br>
              <a:rPr lang="en-US" sz="1800" b="0" i="0" cap="all" dirty="0">
                <a:effectLst/>
                <a:latin typeface="jaf-bernina-sans-condensed"/>
              </a:rPr>
            </a:br>
            <a:br>
              <a:rPr lang="en-US" sz="1800" b="0" i="0" cap="all" dirty="0">
                <a:effectLst/>
                <a:latin typeface="jaf-bernina-sans-condensed"/>
              </a:rPr>
            </a:br>
            <a:r>
              <a:rPr lang="en-US" sz="1800" b="0" i="0" dirty="0">
                <a:effectLst/>
                <a:latin typeface="jaf-bernina-sans-condensed"/>
              </a:rPr>
              <a:t>Introduction</a:t>
            </a:r>
            <a:br>
              <a:rPr lang="en-US" sz="1800" b="0" i="0" dirty="0">
                <a:effectLst/>
                <a:latin typeface="jaf-bernina-sans-condensed"/>
              </a:rPr>
            </a:br>
            <a:r>
              <a:rPr lang="en-US" sz="1800" b="0" i="0" dirty="0">
                <a:effectLst/>
                <a:latin typeface="jaf-bernina-sans-condensed"/>
              </a:rPr>
              <a:t>1 Capitalism, the growth imperative and (human) nature</a:t>
            </a:r>
            <a:br>
              <a:rPr lang="en-US" sz="1800" b="0" i="0" dirty="0">
                <a:effectLst/>
                <a:latin typeface="jaf-bernina-sans-condensed"/>
              </a:rPr>
            </a:br>
            <a:r>
              <a:rPr lang="en-US" sz="1800" b="0" i="0" dirty="0">
                <a:effectLst/>
                <a:latin typeface="jaf-bernina-sans-condensed"/>
              </a:rPr>
              <a:t>2 Institutional forms and diversity: from capitalism to degrowth</a:t>
            </a:r>
            <a:br>
              <a:rPr lang="en-US" sz="1800" b="0" i="0" dirty="0">
                <a:effectLst/>
                <a:latin typeface="jaf-bernina-sans-condensed"/>
              </a:rPr>
            </a:br>
            <a:r>
              <a:rPr lang="en-US" sz="1800" b="0" i="0" dirty="0">
                <a:effectLst/>
                <a:latin typeface="jaf-bernina-sans-condensed"/>
              </a:rPr>
              <a:t>3 </a:t>
            </a:r>
            <a:r>
              <a:rPr lang="en-US" sz="1800" b="0" i="0" dirty="0" err="1">
                <a:effectLst/>
                <a:latin typeface="jaf-bernina-sans-condensed"/>
              </a:rPr>
              <a:t>Theorising</a:t>
            </a:r>
            <a:r>
              <a:rPr lang="en-US" sz="1800" b="0" i="0" dirty="0">
                <a:effectLst/>
                <a:latin typeface="jaf-bernina-sans-condensed"/>
              </a:rPr>
              <a:t> deep transformations</a:t>
            </a:r>
            <a:br>
              <a:rPr lang="en-US" sz="1800" b="0" i="0" dirty="0">
                <a:effectLst/>
                <a:latin typeface="jaf-bernina-sans-condensed"/>
              </a:rPr>
            </a:br>
            <a:r>
              <a:rPr lang="en-US" sz="1800" b="0" i="0" dirty="0">
                <a:effectLst/>
                <a:latin typeface="jaf-bernina-sans-condensed"/>
              </a:rPr>
              <a:t>4 Civil society in degrowth transformations</a:t>
            </a:r>
            <a:br>
              <a:rPr lang="en-US" sz="1800" b="0" i="0" dirty="0">
                <a:effectLst/>
                <a:latin typeface="jaf-bernina-sans-condensed"/>
              </a:rPr>
            </a:br>
            <a:r>
              <a:rPr lang="en-US" sz="1800" b="0" i="0" dirty="0">
                <a:effectLst/>
                <a:latin typeface="jaf-bernina-sans-condensed"/>
              </a:rPr>
              <a:t>5 The state in degrowth transformations</a:t>
            </a:r>
            <a:br>
              <a:rPr lang="en-US" sz="1800" b="0" i="0" dirty="0">
                <a:effectLst/>
                <a:latin typeface="jaf-bernina-sans-condensed"/>
              </a:rPr>
            </a:br>
            <a:r>
              <a:rPr lang="en-US" sz="1800" b="0" i="0" dirty="0">
                <a:effectLst/>
                <a:latin typeface="jaf-bernina-sans-condensed"/>
              </a:rPr>
              <a:t>6 Business in degrowth transformations</a:t>
            </a:r>
            <a:br>
              <a:rPr lang="en-US" sz="1800" b="0" i="0" dirty="0">
                <a:effectLst/>
                <a:latin typeface="jaf-bernina-sans-condensed"/>
              </a:rPr>
            </a:br>
            <a:r>
              <a:rPr lang="en-US" sz="1800" b="0" i="0" dirty="0">
                <a:effectLst/>
                <a:latin typeface="jaf-bernina-sans-condensed"/>
              </a:rPr>
              <a:t>7 Degrowth transformations - an empirical study</a:t>
            </a:r>
            <a:br>
              <a:rPr lang="en-US" sz="1800" b="0" i="0" dirty="0">
                <a:effectLst/>
                <a:latin typeface="jaf-bernina-sans-condensed"/>
              </a:rPr>
            </a:br>
            <a:r>
              <a:rPr lang="en-US" sz="1800" b="0" i="0" dirty="0">
                <a:effectLst/>
                <a:latin typeface="jaf-bernina-sans-condensed"/>
              </a:rPr>
              <a:t>Conclusion: the four planes of degrowth</a:t>
            </a:r>
            <a:br>
              <a:rPr lang="en-US" sz="1300" b="0" i="0" dirty="0">
                <a:effectLst/>
                <a:latin typeface="jaf-bernina-sans-condensed"/>
              </a:rPr>
            </a:br>
            <a:endParaRPr lang="en-US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7" name="Platshållare för innehåll 2">
            <a:extLst>
              <a:ext uri="{FF2B5EF4-FFF2-40B4-BE49-F238E27FC236}">
                <a16:creationId xmlns:a16="http://schemas.microsoft.com/office/drawing/2014/main" id="{E62AAD25-542E-F50E-3B86-454F8CDC44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6734552"/>
              </p:ext>
            </p:extLst>
          </p:nvPr>
        </p:nvGraphicFramePr>
        <p:xfrm>
          <a:off x="4200652" y="730249"/>
          <a:ext cx="7153147" cy="5384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B736A02-9257-47D2-AFF8-AC61545828E1}" type="slidenum">
              <a:rPr lang="en-CA" altLang="en-US" smtClean="0"/>
              <a:pPr>
                <a:spcAft>
                  <a:spcPts val="600"/>
                </a:spcAft>
              </a:pPr>
              <a:t>6</a:t>
            </a:fld>
            <a:endParaRPr lang="en-CA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71BF7A-2453-6AF4-EC35-26CBE7150A80}"/>
              </a:ext>
            </a:extLst>
          </p:cNvPr>
          <p:cNvSpPr/>
          <p:nvPr/>
        </p:nvSpPr>
        <p:spPr>
          <a:xfrm>
            <a:off x="895481" y="157655"/>
            <a:ext cx="2648607" cy="98794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/>
              <a:t>Deep transformations: A </a:t>
            </a:r>
            <a:r>
              <a:rPr lang="sv-SE" dirty="0" err="1"/>
              <a:t>theory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degrowth</a:t>
            </a:r>
            <a:r>
              <a:rPr lang="sv-SE" dirty="0"/>
              <a:t> </a:t>
            </a:r>
            <a:r>
              <a:rPr lang="sv-SE" sz="1200" dirty="0"/>
              <a:t>(Buch-Hansen et al 2024)</a:t>
            </a:r>
          </a:p>
        </p:txBody>
      </p:sp>
    </p:spTree>
    <p:extLst>
      <p:ext uri="{BB962C8B-B14F-4D97-AF65-F5344CB8AC3E}">
        <p14:creationId xmlns:p14="http://schemas.microsoft.com/office/powerpoint/2010/main" val="1818112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34FB3-BB48-9B0E-C933-3D8DC199B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Power: Social </a:t>
            </a:r>
            <a:r>
              <a:rPr lang="sv-SE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structures</a:t>
            </a:r>
            <a:r>
              <a:rPr lang="sv-S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sv-S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capitalist </a:t>
            </a:r>
            <a:r>
              <a:rPr lang="sv-SE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societies</a:t>
            </a:r>
            <a:endParaRPr lang="sv-S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309E5-4FEC-C054-3BC4-922385E5A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340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Capitalist reproduction: unity of production and circulation of commodities</a:t>
            </a:r>
          </a:p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Circulation/markets: legal and political equality of citizens</a:t>
            </a:r>
          </a:p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Production: inequality, exploitation and exclusion</a:t>
            </a:r>
          </a:p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Marx, social scientists grapple with the issue how under conditions of political and legal equality inequality and exploitation is continued</a:t>
            </a:r>
          </a:p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structure as intersection of class, gender and race relations all of which include structural </a:t>
            </a:r>
            <a:r>
              <a:rPr lang="en-GB" sz="3200">
                <a:latin typeface="Times New Roman" panose="02020603050405020304" pitchFamily="18" charset="0"/>
                <a:cs typeface="Times New Roman" panose="02020603050405020304" pitchFamily="18" charset="0"/>
              </a:rPr>
              <a:t>power asymmetries 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715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>
          <a:xfrm>
            <a:off x="1998542" y="270532"/>
            <a:ext cx="10515600" cy="1325563"/>
          </a:xfrm>
        </p:spPr>
        <p:txBody>
          <a:bodyPr/>
          <a:lstStyle/>
          <a:p>
            <a:r>
              <a:rPr lang="sv-SE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sv-SE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sv-SE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capitalist </a:t>
            </a:r>
            <a:r>
              <a:rPr lang="sv-SE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growth</a:t>
            </a:r>
            <a:r>
              <a:rPr lang="sv-SE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economies</a:t>
            </a:r>
            <a:r>
              <a:rPr lang="sv-SE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" name="Platshållare för innehåll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4591330"/>
              </p:ext>
            </p:extLst>
          </p:nvPr>
        </p:nvGraphicFramePr>
        <p:xfrm>
          <a:off x="2122313" y="1340768"/>
          <a:ext cx="7708699" cy="5469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9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95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66759">
                <a:tc>
                  <a:txBody>
                    <a:bodyPr/>
                    <a:lstStyle/>
                    <a:p>
                      <a:r>
                        <a:rPr lang="en-GB" sz="18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Economic development: Monetary growth  (exchange value orientation)</a:t>
                      </a:r>
                    </a:p>
                  </a:txBody>
                  <a:tcPr marL="92891" marR="92891" marT="45829" marB="45829"/>
                </a:tc>
                <a:tc>
                  <a:txBody>
                    <a:bodyPr/>
                    <a:lstStyle/>
                    <a:p>
                      <a:r>
                        <a:rPr lang="sv-SE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</a:t>
                      </a:r>
                      <a:r>
                        <a:rPr lang="sv-SE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spatiality</a:t>
                      </a:r>
                      <a:r>
                        <a:rPr lang="sv-SE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spatial </a:t>
                      </a:r>
                      <a:r>
                        <a:rPr lang="sv-SE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r>
                        <a:rPr lang="sv-SE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(Brenner)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891" marR="92891" marT="45829" marB="45829"/>
                </a:tc>
                <a:tc>
                  <a:txBody>
                    <a:bodyPr/>
                    <a:lstStyle/>
                    <a:p>
                      <a:r>
                        <a:rPr lang="sv-SE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Economic</a:t>
                      </a:r>
                      <a:r>
                        <a:rPr lang="sv-SE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social and </a:t>
                      </a:r>
                      <a:r>
                        <a:rPr lang="sv-SE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environmental</a:t>
                      </a:r>
                      <a:r>
                        <a:rPr lang="sv-SE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v-SE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policies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891" marR="92891" marT="45829" marB="4582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3057">
                <a:tc>
                  <a:txBody>
                    <a:bodyPr/>
                    <a:lstStyle/>
                    <a:p>
                      <a:r>
                        <a:rPr lang="en-GB" sz="1600" i="1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Rule of law</a:t>
                      </a:r>
                      <a:r>
                        <a:rPr lang="en-GB" sz="16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Guarantees</a:t>
                      </a:r>
                      <a:r>
                        <a:rPr lang="en-GB" sz="16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private property, principle of equivalence, legal security of economic subjects </a:t>
                      </a:r>
                    </a:p>
                    <a:p>
                      <a:endParaRPr lang="en-GB" sz="1600" baseline="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GB" sz="1600" i="1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Welfare state</a:t>
                      </a:r>
                      <a:r>
                        <a:rPr lang="en-GB" sz="16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Legitimizes social inequality and maintains a minimum of social inclusion </a:t>
                      </a:r>
                    </a:p>
                    <a:p>
                      <a:endParaRPr lang="en-GB" sz="1600" baseline="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GB" sz="1600" i="1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Environmental state</a:t>
                      </a:r>
                      <a:r>
                        <a:rPr lang="en-GB" sz="16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Addresses problems of externalisation of environmental costs  </a:t>
                      </a:r>
                      <a:endParaRPr lang="en-GB" sz="16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891" marR="92891" marT="45829" marB="45829"/>
                </a:tc>
                <a:tc>
                  <a:txBody>
                    <a:bodyPr/>
                    <a:lstStyle/>
                    <a:p>
                      <a:r>
                        <a:rPr lang="en-GB" sz="16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Delicate structure subject to de- and rescaling  processes</a:t>
                      </a:r>
                    </a:p>
                    <a:p>
                      <a:endParaRPr lang="en-GB" sz="16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GB" sz="16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New multi-scalar structures of state organization, political authority and regulation keep emerging</a:t>
                      </a:r>
                    </a:p>
                    <a:p>
                      <a:endParaRPr lang="en-GB" sz="16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GB" sz="16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and European levels most important after WW II</a:t>
                      </a:r>
                    </a:p>
                  </a:txBody>
                  <a:tcPr marL="92891" marR="92891" marT="45829" marB="45829"/>
                </a:tc>
                <a:tc>
                  <a:txBody>
                    <a:bodyPr/>
                    <a:lstStyle/>
                    <a:p>
                      <a:r>
                        <a:rPr lang="en-GB" sz="16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Macro-economic</a:t>
                      </a:r>
                      <a:r>
                        <a:rPr lang="en-GB" sz="16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management / i</a:t>
                      </a:r>
                      <a:r>
                        <a:rPr lang="en-GB" sz="16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ntermediation of corporatist processes</a:t>
                      </a:r>
                    </a:p>
                    <a:p>
                      <a:endParaRPr lang="en-GB" sz="16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GB" sz="16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policies de- and recommodify labour power and limit inequality</a:t>
                      </a:r>
                    </a:p>
                    <a:p>
                      <a:endParaRPr lang="en-GB" sz="16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GB" sz="16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Environmental policies are meant to produce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sv-SE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green </a:t>
                      </a:r>
                      <a:r>
                        <a:rPr lang="sv-SE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growth</a:t>
                      </a:r>
                      <a:r>
                        <a:rPr lang="sv-SE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’ via, </a:t>
                      </a:r>
                      <a:r>
                        <a:rPr lang="sv-SE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e.g</a:t>
                      </a:r>
                      <a:r>
                        <a:rPr lang="sv-SE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(</a:t>
                      </a:r>
                      <a:r>
                        <a:rPr lang="sv-SE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carbon</a:t>
                      </a:r>
                      <a:r>
                        <a:rPr lang="sv-SE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taxation or (</a:t>
                      </a:r>
                      <a:r>
                        <a:rPr lang="sv-SE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carbon</a:t>
                      </a:r>
                      <a:r>
                        <a:rPr lang="sv-SE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markets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891" marR="92891" marT="45829" marB="4582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435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ubrik 1"/>
          <p:cNvSpPr>
            <a:spLocks noGrp="1"/>
          </p:cNvSpPr>
          <p:nvPr>
            <p:ph type="title"/>
          </p:nvPr>
        </p:nvSpPr>
        <p:spPr>
          <a:xfrm>
            <a:off x="2032001" y="200040"/>
            <a:ext cx="7726439" cy="1142735"/>
          </a:xfrm>
        </p:spPr>
        <p:txBody>
          <a:bodyPr>
            <a:normAutofit/>
          </a:bodyPr>
          <a:lstStyle/>
          <a:p>
            <a:r>
              <a:rPr lang="sv-SE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sv-SE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sv-SE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sv-SE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degrowth</a:t>
            </a:r>
            <a:r>
              <a:rPr lang="sv-SE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transformations </a:t>
            </a:r>
            <a:r>
              <a:rPr lang="sv-SE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(Koch 2020a, 2022a))</a:t>
            </a:r>
            <a:br>
              <a:rPr lang="sv-SE" altLang="en-US" sz="2800" dirty="0"/>
            </a:br>
            <a:endParaRPr lang="en-US" altLang="en-US" sz="2800" dirty="0"/>
          </a:p>
        </p:txBody>
      </p:sp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7804241"/>
              </p:ext>
            </p:extLst>
          </p:nvPr>
        </p:nvGraphicFramePr>
        <p:xfrm>
          <a:off x="2103022" y="915578"/>
          <a:ext cx="8163480" cy="6014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4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2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18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Economic</a:t>
                      </a:r>
                      <a:r>
                        <a:rPr lang="en-GB" sz="18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development</a:t>
                      </a:r>
                      <a:r>
                        <a:rPr lang="en-GB" sz="18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Increasingly seen as bio-</a:t>
                      </a:r>
                      <a:r>
                        <a:rPr lang="en-GB" sz="18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physical process (use value orientation) </a:t>
                      </a:r>
                      <a:endParaRPr lang="en-GB" sz="18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893" marR="92893" marT="45816" marB="45816"/>
                </a:tc>
                <a:tc>
                  <a:txBody>
                    <a:bodyPr/>
                    <a:lstStyle/>
                    <a:p>
                      <a:r>
                        <a:rPr lang="sv-SE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Spatial </a:t>
                      </a:r>
                      <a:r>
                        <a:rPr lang="sv-SE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893" marR="92893" marT="45816" marB="45816"/>
                </a:tc>
                <a:tc>
                  <a:txBody>
                    <a:bodyPr/>
                    <a:lstStyle/>
                    <a:p>
                      <a:r>
                        <a:rPr lang="en-GB" sz="18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Economic and eco-social policies: Sustainable welfare and needs orientation through redistribution of wealth, income and pollution rights</a:t>
                      </a:r>
                    </a:p>
                  </a:txBody>
                  <a:tcPr marL="92893" marR="92893" marT="45816" marB="4581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3031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States </a:t>
                      </a:r>
                      <a:r>
                        <a:rPr lang="en-GB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ensure</a:t>
                      </a:r>
                      <a:r>
                        <a:rPr lang="en-GB" sz="12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that production and consumption patterns do not exceed environmental limits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Define</a:t>
                      </a:r>
                      <a:r>
                        <a:rPr lang="sv-SE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limits for </a:t>
                      </a:r>
                      <a:r>
                        <a:rPr lang="sv-SE" sz="1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economic</a:t>
                      </a:r>
                      <a:r>
                        <a:rPr lang="sv-SE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social </a:t>
                      </a:r>
                      <a:r>
                        <a:rPr lang="sv-SE" sz="1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inequality</a:t>
                      </a:r>
                      <a:r>
                        <a:rPr lang="sv-SE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Steer</a:t>
                      </a:r>
                      <a:r>
                        <a:rPr lang="sv-SE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new go</a:t>
                      </a:r>
                      <a:r>
                        <a:rPr lang="en-GB" sz="1200" baseline="0" noProof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vernance</a:t>
                      </a:r>
                      <a:r>
                        <a:rPr lang="en-GB" sz="12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network o</a:t>
                      </a:r>
                      <a:r>
                        <a:rPr lang="en-GB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 state, collective, communal and private property</a:t>
                      </a:r>
                      <a:r>
                        <a:rPr lang="en-GB" sz="12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forms and actors</a:t>
                      </a:r>
                    </a:p>
                    <a:p>
                      <a:endParaRPr lang="sv-SE" sz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893" marR="92893" marT="45816" marB="45816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Global and </a:t>
                      </a:r>
                      <a:r>
                        <a:rPr lang="sv-SE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local</a:t>
                      </a:r>
                      <a:r>
                        <a:rPr lang="sv-SE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v-SE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levels</a:t>
                      </a:r>
                      <a:r>
                        <a:rPr lang="sv-SE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endParaRPr lang="sv-SE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sv-SE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Global: </a:t>
                      </a:r>
                      <a:r>
                        <a:rPr lang="en-GB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Identification of thresholds for matter and energy throughput</a:t>
                      </a:r>
                    </a:p>
                    <a:p>
                      <a:endParaRPr lang="sv-SE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sv-SE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These</a:t>
                      </a:r>
                      <a:r>
                        <a:rPr lang="sv-SE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delineate the leeway within which national and local economies can evolve</a:t>
                      </a:r>
                    </a:p>
                  </a:txBody>
                  <a:tcPr marL="92893" marR="92893" marT="45816" marB="45816"/>
                </a:tc>
                <a:tc>
                  <a:txBody>
                    <a:bodyPr/>
                    <a:lstStyle/>
                    <a:p>
                      <a:r>
                        <a:rPr lang="sv-SE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GB" sz="1800" noProof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anagement</a:t>
                      </a:r>
                      <a:r>
                        <a:rPr lang="en-GB" sz="18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mixed economy ensures provision of sufficient need satisfiers</a:t>
                      </a:r>
                      <a:endParaRPr lang="en-GB" sz="1800" baseline="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sv-SE" sz="18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sv-SE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Channeling</a:t>
                      </a:r>
                      <a:r>
                        <a:rPr lang="sv-SE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v-SE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production</a:t>
                      </a:r>
                      <a:r>
                        <a:rPr lang="sv-SE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sv-SE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consumption</a:t>
                      </a:r>
                      <a:r>
                        <a:rPr lang="sv-SE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v-SE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patterns</a:t>
                      </a:r>
                      <a:r>
                        <a:rPr lang="sv-SE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v-SE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towards</a:t>
                      </a:r>
                      <a:r>
                        <a:rPr lang="sv-SE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GB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sv-SE" sz="1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safe</a:t>
                      </a:r>
                      <a:r>
                        <a:rPr lang="sv-SE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just operating space’ </a:t>
                      </a:r>
                    </a:p>
                    <a:p>
                      <a:r>
                        <a:rPr lang="sv-SE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893" marR="92893" marT="45816" marB="458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F5326000-6DEB-72F9-7BCD-FB73F4E6AA71}"/>
              </a:ext>
            </a:extLst>
          </p:cNvPr>
          <p:cNvSpPr/>
          <p:nvPr/>
        </p:nvSpPr>
        <p:spPr>
          <a:xfrm>
            <a:off x="3816883" y="6241517"/>
            <a:ext cx="4507107" cy="4837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Presupposes</a:t>
            </a:r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cvil-society</a:t>
            </a:r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mobilisatins</a:t>
            </a:r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v-S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self</a:t>
            </a:r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-transformations </a:t>
            </a:r>
            <a:r>
              <a:rPr lang="sv-S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expansion </a:t>
            </a:r>
            <a:r>
              <a:rPr lang="sv-S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GB" sz="12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‘</a:t>
            </a:r>
            <a:r>
              <a:rPr lang="sv-S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hand’ </a:t>
            </a:r>
            <a:r>
              <a:rPr lang="sv-S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sv-S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(Bourdieu)</a:t>
            </a:r>
          </a:p>
        </p:txBody>
      </p:sp>
    </p:spTree>
    <p:extLst>
      <p:ext uri="{BB962C8B-B14F-4D97-AF65-F5344CB8AC3E}">
        <p14:creationId xmlns:p14="http://schemas.microsoft.com/office/powerpoint/2010/main" val="1928880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2220</TotalTime>
  <Words>2593</Words>
  <Application>Microsoft Office PowerPoint</Application>
  <PresentationFormat>Widescreen</PresentationFormat>
  <Paragraphs>320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jaf-bernina-sans-condensed</vt:lpstr>
      <vt:lpstr>Times New Roman</vt:lpstr>
      <vt:lpstr>Wingdings</vt:lpstr>
      <vt:lpstr>Office Theme</vt:lpstr>
      <vt:lpstr>  Power and the State in Degrowth.Transformations    Prof Max Koch, Lund University </vt:lpstr>
      <vt:lpstr>Climate and planetary emergency and policy implications </vt:lpstr>
      <vt:lpstr>Degrowth: a shorthand definition</vt:lpstr>
      <vt:lpstr>Degrowth transformation necessary but complex: The case of wellbeing (Büchs &amp; Koch 2017; 2019)</vt:lpstr>
      <vt:lpstr>Structure, agency and the naturalisation of growth: Marx, Bourdieu (Koch 2018)</vt:lpstr>
      <vt:lpstr>CONTENTS  Introduction 1 Capitalism, the growth imperative and (human) nature 2 Institutional forms and diversity: from capitalism to degrowth 3 Theorising deep transformations 4 Civil society in degrowth transformations 5 The state in degrowth transformations 6 Business in degrowth transformations 7 Degrowth transformations - an empirical study Conclusion: the four planes of degrowth </vt:lpstr>
      <vt:lpstr>Power: Social structures of capitalist societies</vt:lpstr>
      <vt:lpstr>The state in capitalist growth economies </vt:lpstr>
      <vt:lpstr>The state in degrowth transformations (Koch 2020a, 2022a)) </vt:lpstr>
      <vt:lpstr>PowerPoint Presentation</vt:lpstr>
      <vt:lpstr>Support for eco-social policy ideas to respect ‘social floors’ and ‘ecological ceilings’ (Survey data, Sweden 2020 and 2021; Khan et al 2023, Lee et al 2023) </vt:lpstr>
      <vt:lpstr>Degrowth transformational potentials of habitus groups by planes of social being (O = Open to Degrowth; S = Sceptic to Degrowth; elaborated from Fritz et al 2021)   </vt:lpstr>
      <vt:lpstr>Negative needs satisfiers by planes of social being and sites of degrowth transformations (84 participants, selection; Max-Neef 1991; Koch et al 2021; Lee et al 2023) </vt:lpstr>
      <vt:lpstr>Positive (‘utopian’) needs satisfiers by planes of social being and sites of degrowth transformations (selection) </vt:lpstr>
      <vt:lpstr>    Conclusion </vt:lpstr>
      <vt:lpstr> (Some) 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Eileen Laurie</dc:creator>
  <cp:lastModifiedBy>Max Koch</cp:lastModifiedBy>
  <cp:revision>172</cp:revision>
  <cp:lastPrinted>2023-11-16T10:26:37Z</cp:lastPrinted>
  <dcterms:created xsi:type="dcterms:W3CDTF">2020-11-23T10:45:43Z</dcterms:created>
  <dcterms:modified xsi:type="dcterms:W3CDTF">2024-05-15T05:58:51Z</dcterms:modified>
</cp:coreProperties>
</file>